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 id="2147483718" r:id="rId2"/>
  </p:sldMasterIdLst>
  <p:notesMasterIdLst>
    <p:notesMasterId r:id="rId57"/>
  </p:notesMasterIdLst>
  <p:handoutMasterIdLst>
    <p:handoutMasterId r:id="rId58"/>
  </p:handoutMasterIdLst>
  <p:sldIdLst>
    <p:sldId id="257" r:id="rId3"/>
    <p:sldId id="283" r:id="rId4"/>
    <p:sldId id="269" r:id="rId5"/>
    <p:sldId id="359" r:id="rId6"/>
    <p:sldId id="291" r:id="rId7"/>
    <p:sldId id="292" r:id="rId8"/>
    <p:sldId id="293" r:id="rId9"/>
    <p:sldId id="294" r:id="rId10"/>
    <p:sldId id="358"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56" r:id="rId24"/>
    <p:sldId id="329" r:id="rId25"/>
    <p:sldId id="357"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5" r:id="rId39"/>
    <p:sldId id="346" r:id="rId40"/>
    <p:sldId id="347" r:id="rId41"/>
    <p:sldId id="348" r:id="rId42"/>
    <p:sldId id="290" r:id="rId43"/>
    <p:sldId id="349" r:id="rId44"/>
    <p:sldId id="350" r:id="rId45"/>
    <p:sldId id="351" r:id="rId46"/>
    <p:sldId id="352" r:id="rId47"/>
    <p:sldId id="353" r:id="rId48"/>
    <p:sldId id="354" r:id="rId49"/>
    <p:sldId id="355" r:id="rId50"/>
    <p:sldId id="287" r:id="rId51"/>
    <p:sldId id="288" r:id="rId52"/>
    <p:sldId id="284" r:id="rId53"/>
    <p:sldId id="285" r:id="rId54"/>
    <p:sldId id="286" r:id="rId55"/>
    <p:sldId id="271" r:id="rId56"/>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xmlns:mc="http://schemas.openxmlformats.org/markup-compatibility/2006" xmlns:a14="http://schemas.microsoft.com/office/drawing/2010/main" val="FF0000" mc:Ignorable=""/>
        </p14:laserClr>
      </p:ext>
      <p:ext uri="{2FDB2607-1784-4EEB-B798-7EB5836EED8A}">
        <p14:showMediaCtrls xmlns:p14="http://schemas.microsoft.com/office/powerpoint/2010/main" val="1"/>
      </p:ext>
    </p:extLst>
  </p:showPr>
  <p:clrMru>
    <a:srgbClr xmlns:mc="http://schemas.openxmlformats.org/markup-compatibility/2006" xmlns:a14="http://schemas.microsoft.com/office/drawing/2010/main" val="260859" mc:Ignorable=""/>
    <a:srgbClr xmlns:mc="http://schemas.openxmlformats.org/markup-compatibility/2006" xmlns:a14="http://schemas.microsoft.com/office/drawing/2010/main" val="000000" mc:Ignorable=""/>
    <a:srgbClr xmlns:mc="http://schemas.openxmlformats.org/markup-compatibility/2006" xmlns:a14="http://schemas.microsoft.com/office/drawing/2010/main" val="FFFFFF" mc:Ignorable=""/>
    <a:srgbClr xmlns:mc="http://schemas.openxmlformats.org/markup-compatibility/2006" xmlns:a14="http://schemas.microsoft.com/office/drawing/2010/main" val="056CB6" mc:Ignorable=""/>
    <a:srgbClr xmlns:mc="http://schemas.openxmlformats.org/markup-compatibility/2006" xmlns:a14="http://schemas.microsoft.com/office/drawing/2010/main" val="333333" mc:Ignorable=""/>
    <a:srgbClr xmlns:mc="http://schemas.openxmlformats.org/markup-compatibility/2006" xmlns:a14="http://schemas.microsoft.com/office/drawing/2010/main" val="292929" mc:Ignorable=""/>
    <a:srgbClr xmlns:mc="http://schemas.openxmlformats.org/markup-compatibility/2006" xmlns:a14="http://schemas.microsoft.com/office/drawing/2010/main" val="F8F57B" mc:Ignorable=""/>
    <a:srgbClr xmlns:mc="http://schemas.openxmlformats.org/markup-compatibility/2006" xmlns:a14="http://schemas.microsoft.com/office/drawing/2010/main" val="F6AE1E" mc:Ignorable=""/>
    <a:srgbClr xmlns:mc="http://schemas.openxmlformats.org/markup-compatibility/2006" xmlns:a14="http://schemas.microsoft.com/office/drawing/2010/main" val="FF0066" mc:Ignorable=""/>
    <a:srgbClr xmlns:mc="http://schemas.openxmlformats.org/markup-compatibility/2006" xmlns:a14="http://schemas.microsoft.com/office/drawing/2010/main" val="F3AF35" mc:Ignorabl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29" autoAdjust="0"/>
    <p:restoredTop sz="96105" autoAdjust="0"/>
  </p:normalViewPr>
  <p:slideViewPr>
    <p:cSldViewPr snapToGrid="0">
      <p:cViewPr>
        <p:scale>
          <a:sx n="70" d="100"/>
          <a:sy n="70" d="100"/>
        </p:scale>
        <p:origin x="-1090" y="-336"/>
      </p:cViewPr>
      <p:guideLst>
        <p:guide orient="horz" pos="144"/>
        <p:guide orient="horz" pos="912"/>
        <p:guide orient="horz" pos="1484"/>
        <p:guide orient="horz" pos="1200"/>
        <p:guide orient="horz" pos="2731"/>
        <p:guide orient="horz" pos="4176"/>
        <p:guide orient="horz" pos="2737"/>
        <p:guide pos="2880"/>
        <p:guide pos="240"/>
        <p:guide pos="460"/>
        <p:guide pos="5520"/>
        <p:guide pos="5299"/>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1" d="100"/>
          <a:sy n="101" d="100"/>
        </p:scale>
        <p:origin x="-35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latin typeface="Segoe UI" pitchFamily="34" charset="0"/>
              </a:rPr>
              <a:t>&lt;Event Name and Date&gt;</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3/19/2010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xmlns:mc="http://schemas.openxmlformats.org/markup-compatibility/2006" xmlns:a14="http://schemas.microsoft.com/office/drawing/2010/main" val="000000" mc:Ignorable=""/>
                </a:solidFill>
                <a:latin typeface="Segoe UI" pitchFamily="34" charset="0"/>
              </a:rPr>
            </a:br>
            <a:r>
              <a:rPr lang="en-US" sz="500"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0442836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smtClean="0"/>
              <a:t>&lt;Event Name and Date&gt;</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3/19/2010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006452427"/>
      </p:ext>
    </p:extLst>
  </p:cSld>
  <p:clrMap bg1="lt1" tx1="dk1" bg2="lt2" tx2="dk2" accent1="accent1" accent2="accent2" accent3="accent3" accent4="accent4" accent5="accent5" accent6="accent6" hlink="hlink" folHlink="folHlink"/>
  <p:hf hdr="0" ftr="0" dt="0"/>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&lt;Event Name and Date&gt;</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3/19/2010 5:28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xmlns:mc="http://schemas.openxmlformats.org/markup-compatibility/2006" xmlns:a14="http://schemas.microsoft.com/office/drawing/2010/main" val="000000" mc:Ignorable=""/>
                </a:solidFill>
                <a:latin typeface="Segoe UI" pitchFamily="34" charset="0"/>
              </a:rPr>
            </a:br>
            <a:r>
              <a:rPr lang="en-US" sz="500"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Mitch:</a:t>
            </a:r>
            <a:r>
              <a:rPr lang="en-US" baseline="0" dirty="0" smtClean="0"/>
              <a:t>  </a:t>
            </a:r>
            <a:r>
              <a:rPr lang="en-US" dirty="0" smtClean="0"/>
              <a:t>Estimation</a:t>
            </a:r>
            <a:r>
              <a:rPr lang="en-US" baseline="0" dirty="0" smtClean="0"/>
              <a:t> is a tool used by the team that allows it to commit to its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animation and a “can’t commit”… </a:t>
            </a:r>
          </a:p>
          <a:p>
            <a:r>
              <a:rPr lang="en-US" dirty="0" smtClean="0"/>
              <a:t>Move a smaller up…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animation and a “can’t commit”… </a:t>
            </a:r>
          </a:p>
          <a:p>
            <a:r>
              <a:rPr lang="en-US" dirty="0" smtClean="0"/>
              <a:t>Move a smaller up…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&lt;Event Name and Date&gt;</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3/19/2010 5:28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&lt;Event Name and Date&gt;</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3/19/2010 5:28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&lt;Event Name and Date&gt;</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3/19/2010 5:28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defTabSz="914230"/>
            <a:fld id="{8B263312-38AA-4E1E-B2B5-0F8F122B24FE}" type="slidenum">
              <a:rPr lang="en-US">
                <a:solidFill>
                  <a:prstClr val="black"/>
                </a:solidFill>
                <a:latin typeface="Calibri"/>
              </a:rPr>
              <a:pPr defTabSz="914230"/>
              <a:t>42</a:t>
            </a:fld>
            <a:endParaRPr lang="en-US" dirty="0">
              <a:solidFill>
                <a:prstClr val="black"/>
              </a:solidFill>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defTabSz="914230"/>
            <a:fld id="{8B263312-38AA-4E1E-B2B5-0F8F122B24FE}" type="slidenum">
              <a:rPr lang="en-US">
                <a:solidFill>
                  <a:prstClr val="black"/>
                </a:solidFill>
                <a:latin typeface="Calibri"/>
              </a:rPr>
              <a:pPr defTabSz="914230"/>
              <a:t>44</a:t>
            </a:fld>
            <a:endParaRPr lang="en-US" dirty="0">
              <a:solidFill>
                <a:prstClr val="black"/>
              </a:solidFill>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&lt;Event Name and Date&gt;</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3/19/2010 5:28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&lt;Event Name and Date&gt;</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3/19/2010 5:28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48</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&lt;Event Name and Date&gt;</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3/19/2010 5:28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54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TODO: Talking</a:t>
            </a:r>
            <a:r>
              <a:rPr lang="en-US" baseline="0" dirty="0" smtClean="0"/>
              <a:t> points.</a:t>
            </a:r>
            <a:endParaRPr lang="en-US" dirty="0" smtClean="0"/>
          </a:p>
        </p:txBody>
      </p:sp>
      <p:sp>
        <p:nvSpPr>
          <p:cNvPr id="4" name="Slide Number Placeholder 3"/>
          <p:cNvSpPr>
            <a:spLocks noGrp="1"/>
          </p:cNvSpPr>
          <p:nvPr>
            <p:ph type="sldNum" sz="quarter" idx="10"/>
          </p:nvPr>
        </p:nvSpPr>
        <p:spPr/>
        <p:txBody>
          <a:bodyPr/>
          <a:lstStyle/>
          <a:p>
            <a:fld id="{EC87E0CF-87F6-4B58-B8B8-DCAB2DAAF3CA}"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Swamp</a:t>
            </a:r>
            <a:r>
              <a:rPr lang="en-US" baseline="0" dirty="0" smtClean="0"/>
              <a:t> 2 + 5…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&lt;Event Name and Date&gt;</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3/19/2010 5:28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Dark_4x3_Walkin.png" hidden="1"/>
          <p:cNvPicPr>
            <a:picLocks noChangeAspect="1"/>
          </p:cNvPicPr>
          <p:nvPr userDrawn="1"/>
        </p:nvPicPr>
        <p:blipFill>
          <a:blip r:embed="rId3"/>
          <a:stretch>
            <a:fillRect/>
          </a:stretch>
        </p:blipFill>
        <p:spPr>
          <a:xfrm>
            <a:off x="571" y="428"/>
            <a:ext cx="9142858" cy="6857143"/>
          </a:xfrm>
          <a:prstGeom prst="rect">
            <a:avLst/>
          </a:prstGeom>
        </p:spPr>
      </p:pic>
      <p:sp>
        <p:nvSpPr>
          <p:cNvPr id="8" name="Title 1"/>
          <p:cNvSpPr>
            <a:spLocks noGrp="1"/>
          </p:cNvSpPr>
          <p:nvPr>
            <p:ph type="ctrTitle"/>
          </p:nvPr>
        </p:nvSpPr>
        <p:spPr>
          <a:xfrm>
            <a:off x="381000" y="3452510"/>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10" name="Subtitle 2"/>
          <p:cNvSpPr>
            <a:spLocks noGrp="1"/>
          </p:cNvSpPr>
          <p:nvPr>
            <p:ph type="subTitle" idx="1"/>
          </p:nvPr>
        </p:nvSpPr>
        <p:spPr>
          <a:xfrm>
            <a:off x="381000" y="5700206"/>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1" name="Text Placeholder 6"/>
          <p:cNvSpPr>
            <a:spLocks noGrp="1"/>
          </p:cNvSpPr>
          <p:nvPr>
            <p:ph type="body" sz="quarter" idx="10" hasCustomPrompt="1"/>
          </p:nvPr>
        </p:nvSpPr>
        <p:spPr>
          <a:xfrm>
            <a:off x="381000" y="3195438"/>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xmlns:mc="http://schemas.openxmlformats.org/markup-compatibility/2006" xmlns:a14="http://schemas.microsoft.com/office/drawing/2010/main" val="FFFFFF" mc:Ignorable=""/>
                </a:solidFill>
              </a:rPr>
              <a:t>Click to enter Date</a:t>
            </a:r>
            <a:endParaRPr lang="en-US" dirty="0"/>
          </a:p>
        </p:txBody>
      </p:sp>
      <p:pic>
        <p:nvPicPr>
          <p:cNvPr id="9" name="Picture 8" descr="ms-logo-YPOP_lrg_BR_bL_r.png"/>
          <p:cNvPicPr>
            <a:picLocks noChangeAspect="1"/>
          </p:cNvPicPr>
          <p:nvPr userDrawn="1"/>
        </p:nvPicPr>
        <p:blipFill>
          <a:blip r:embed="rId4"/>
          <a:stretch>
            <a:fillRect/>
          </a:stretch>
        </p:blipFill>
        <p:spPr>
          <a:xfrm>
            <a:off x="381001" y="6489290"/>
            <a:ext cx="849152" cy="140110"/>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81961" y="137983"/>
            <a:ext cx="2818208" cy="361420"/>
          </a:xfrm>
          <a:prstGeom prst="rect">
            <a:avLst/>
          </a:prstGeom>
        </p:spPr>
      </p:pic>
    </p:spTree>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9"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xmlns:mc="http://schemas.openxmlformats.org/markup-compatibility/2006" xmlns:a14="http://schemas.microsoft.com/office/drawing/2010/main" val="FFFFFF" mc:Ignorable=""/>
                    </a:gs>
                    <a:gs pos="100000">
                      <a:schemeClr val="tx1"/>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xmlns:mc="http://schemas.openxmlformats.org/markup-compatibility/2006" xmlns:a14="http://schemas.microsoft.com/office/drawing/2010/main" val="FFFFFF" mc:Ignorable=""/>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xmlns:mc="http://schemas.openxmlformats.org/markup-compatibility/2006" xmlns:a14="http://schemas.microsoft.com/office/drawing/2010/main" val="FFFF99" mc:Ignorable=""/>
          </a:solidFill>
        </p:spPr>
        <p:txBody>
          <a:bodyPr wrap="square" lIns="152394" tIns="76197" rIns="152394" bIns="76197" anchor="b" anchorCtr="0">
            <a:noAutofit/>
          </a:bodyPr>
          <a:lstStyle>
            <a:lvl1pPr algn="r">
              <a:buFont typeface="Arial" pitchFamily="34" charset="0"/>
              <a:buNone/>
              <a:defRPr spc="-50" baseline="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9"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0"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solidFill>
              </a:defRPr>
            </a:lvl1pPr>
          </a:lstStyle>
          <a:p>
            <a:fld id="{1AD4D6FE-0D95-422C-A401-E733BBF8EB07}" type="slidenum">
              <a:rPr lang="en-US" smtClean="0"/>
              <a:pPr/>
              <a:t>‹#›</a:t>
            </a:fld>
            <a:endParaRPr lang="en-US" dirty="0"/>
          </a:p>
        </p:txBody>
      </p:sp>
    </p:spTree>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453558"/>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81000" y="4063158"/>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81000" y="3196486"/>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xmlns:mc="http://schemas.openxmlformats.org/markup-compatibility/2006" xmlns:a14="http://schemas.microsoft.com/office/drawing/2010/main" val="FFFFFF" mc:Ignorable=""/>
                </a:solidFill>
              </a:rPr>
              <a:t>Click to enter Date</a:t>
            </a:r>
            <a:endParaRPr lang="en-US" dirty="0"/>
          </a:p>
        </p:txBody>
      </p:sp>
      <p:pic>
        <p:nvPicPr>
          <p:cNvPr id="6" name="Picture 5" descr="ms-logo-YPOP_lrg_BR_bL_r.png"/>
          <p:cNvPicPr>
            <a:picLocks noChangeAspect="1"/>
          </p:cNvPicPr>
          <p:nvPr userDrawn="1"/>
        </p:nvPicPr>
        <p:blipFill>
          <a:blip r:embed="rId3"/>
          <a:stretch>
            <a:fillRect/>
          </a:stretch>
        </p:blipFill>
        <p:spPr>
          <a:xfrm>
            <a:off x="381001" y="6489290"/>
            <a:ext cx="849152" cy="14011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81961" y="137983"/>
            <a:ext cx="2818208" cy="361420"/>
          </a:xfrm>
          <a:prstGeom prst="rect">
            <a:avLst/>
          </a:prstGeom>
        </p:spPr>
      </p:pic>
    </p:spTree>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453558"/>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81000" y="4063158"/>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81000" y="3196486"/>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xmlns:mc="http://schemas.openxmlformats.org/markup-compatibility/2006" xmlns:a14="http://schemas.microsoft.com/office/drawing/2010/main" val="FFFFFF" mc:Ignorable=""/>
                </a:solidFill>
              </a:rPr>
              <a:t>Click to enter Date</a:t>
            </a:r>
            <a:endParaRPr lang="en-US" dirty="0"/>
          </a:p>
        </p:txBody>
      </p:sp>
      <p:pic>
        <p:nvPicPr>
          <p:cNvPr id="6" name="Picture 5" descr="ms-logo-YPOP_lrg_BR_bL_r.png"/>
          <p:cNvPicPr>
            <a:picLocks noChangeAspect="1"/>
          </p:cNvPicPr>
          <p:nvPr userDrawn="1"/>
        </p:nvPicPr>
        <p:blipFill>
          <a:blip r:embed="rId3"/>
          <a:stretch>
            <a:fillRect/>
          </a:stretch>
        </p:blipFill>
        <p:spPr>
          <a:xfrm>
            <a:off x="381001" y="6489290"/>
            <a:ext cx="849152" cy="14011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81961" y="137983"/>
            <a:ext cx="2818208" cy="361420"/>
          </a:xfrm>
          <a:prstGeom prst="rect">
            <a:avLst/>
          </a:prstGeom>
        </p:spPr>
      </p:pic>
    </p:spTree>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0823" y="2804628"/>
            <a:ext cx="7682177" cy="1523494"/>
          </a:xfrm>
        </p:spPr>
        <p:txBody>
          <a:bodyPr anchor="ctr" anchorCtr="0">
            <a:noAutofit/>
          </a:bodyPr>
          <a:lstStyle>
            <a:lvl1pPr algn="r">
              <a:lnSpc>
                <a:spcPct val="90000"/>
              </a:lnSpc>
              <a:defRPr sz="4000">
                <a:effectLst/>
              </a:defRPr>
            </a:lvl1pPr>
          </a:lstStyle>
          <a:p>
            <a:r>
              <a:rPr lang="en-US" smtClean="0"/>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1961" y="137983"/>
            <a:ext cx="2818208" cy="361420"/>
          </a:xfrm>
          <a:prstGeom prst="rect">
            <a:avLst/>
          </a:prstGeom>
        </p:spPr>
      </p:pic>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800"/>
            <a:ext cx="8382000"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1"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800"/>
            <a:ext cx="838200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9"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1049"/>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1049"/>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2"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1049"/>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04371"/>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1049"/>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04371"/>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Footer Placeholder 5"/>
          <p:cNvSpPr>
            <a:spLocks noGrp="1"/>
          </p:cNvSpPr>
          <p:nvPr>
            <p:ph type="ftr" sz="quarter" idx="10"/>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4" name="Slide Number Placeholder 4"/>
          <p:cNvSpPr>
            <a:spLocks noGrp="1"/>
          </p:cNvSpPr>
          <p:nvPr>
            <p:ph type="sldNum" sz="quarter" idx="11"/>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0"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02" r:id="rId1"/>
    <p:sldLayoutId id="2147483722"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3" r:id="rId11"/>
    <p:sldLayoutId id="2147483704" r:id="rId12"/>
  </p:sldLayoutIdLst>
  <p:transition xmlns:p14="http://schemas.microsoft.com/office/powerpoint/2010/main">
    <p:fade/>
  </p:transition>
  <p:hf hd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36000">
                <a:schemeClr val="tx1"/>
              </a:gs>
              <a:gs pos="86000">
                <a:schemeClr val="tx1"/>
              </a:gs>
            </a:gsLst>
            <a:lin ang="5400000" scaled="0"/>
            <a:tileRect/>
          </a:gradFill>
          <a:effectLst/>
          <a:latin typeface="Segoe UI" pitchFamily="34" charset="0"/>
          <a:ea typeface="+mn-ea"/>
          <a:cs typeface="Arial" charset="0"/>
        </a:defRPr>
      </a:lvl1pPr>
    </p:titleStyle>
    <p:bodyStyle>
      <a:lvl1pPr marL="460375" indent="-460375" algn="l" defTabSz="914363" rtl="0" eaLnBrk="1" latinLnBrk="0" hangingPunct="1">
        <a:lnSpc>
          <a:spcPct val="90000"/>
        </a:lnSpc>
        <a:spcBef>
          <a:spcPct val="20000"/>
        </a:spcBef>
        <a:buFont typeface="Segoe UI" pitchFamily="34" charset="0"/>
        <a:buChar char="−"/>
        <a:defRPr sz="3200" kern="1200">
          <a:gradFill>
            <a:gsLst>
              <a:gs pos="0">
                <a:schemeClr val="tx1"/>
              </a:gs>
              <a:gs pos="86000">
                <a:schemeClr val="tx1"/>
              </a:gs>
            </a:gsLst>
            <a:lin ang="5400000" scaled="0"/>
          </a:gradFill>
          <a:latin typeface="Segoe UI" pitchFamily="34" charset="0"/>
          <a:ea typeface="+mn-ea"/>
          <a:cs typeface="+mn-cs"/>
        </a:defRPr>
      </a:lvl1pPr>
      <a:lvl2pPr marL="855663" indent="-395288" algn="l" defTabSz="914363" rtl="0" eaLnBrk="1" latinLnBrk="0" hangingPunct="1">
        <a:lnSpc>
          <a:spcPct val="90000"/>
        </a:lnSpc>
        <a:spcBef>
          <a:spcPct val="20000"/>
        </a:spcBef>
        <a:buFont typeface="Segoe UI" pitchFamily="34" charset="0"/>
        <a:buChar char="−"/>
        <a:defRPr sz="2800" kern="1200">
          <a:gradFill>
            <a:gsLst>
              <a:gs pos="0">
                <a:schemeClr val="tx1"/>
              </a:gs>
              <a:gs pos="86000">
                <a:schemeClr val="tx1"/>
              </a:gs>
            </a:gsLst>
            <a:lin ang="5400000" scaled="0"/>
          </a:gradFill>
          <a:latin typeface="Segoe UI" pitchFamily="34" charset="0"/>
          <a:ea typeface="+mn-ea"/>
          <a:cs typeface="+mn-cs"/>
        </a:defRPr>
      </a:lvl2pPr>
      <a:lvl3pPr marL="1258888" indent="-403225" algn="l" defTabSz="914363" rtl="0" eaLnBrk="1" latinLnBrk="0" hangingPunct="1">
        <a:lnSpc>
          <a:spcPct val="90000"/>
        </a:lnSpc>
        <a:spcBef>
          <a:spcPct val="20000"/>
        </a:spcBef>
        <a:buFont typeface="Segoe UI" pitchFamily="34" charset="0"/>
        <a:buChar char="−"/>
        <a:defRPr sz="2400" kern="1200">
          <a:gradFill>
            <a:gsLst>
              <a:gs pos="0">
                <a:schemeClr val="tx1"/>
              </a:gs>
              <a:gs pos="86000">
                <a:schemeClr val="tx1"/>
              </a:gs>
            </a:gsLst>
            <a:lin ang="5400000" scaled="0"/>
          </a:gradFill>
          <a:latin typeface="Segoe UI" pitchFamily="34" charset="0"/>
          <a:ea typeface="+mn-ea"/>
          <a:cs typeface="+mn-cs"/>
        </a:defRPr>
      </a:lvl3pPr>
      <a:lvl4pPr marL="1604963" indent="-346075"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4pPr>
      <a:lvl5pPr marL="1941513" indent="-336550"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8"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solidFill>
              </a:defRPr>
            </a:lvl1pPr>
          </a:lstStyle>
          <a:p>
            <a:fld id="{1AD4D6FE-0D95-422C-A401-E733BBF8EB07}" type="slidenum">
              <a:rPr lang="en-US" smtClean="0"/>
              <a:pPr/>
              <a:t>‹#›</a:t>
            </a:fld>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Lst>
  <p:transition xmlns:p14="http://schemas.microsoft.com/office/powerpoint/2010/main">
    <p:fade/>
  </p:transition>
  <p:hf hdr="0" dt="0"/>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3600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tileRect/>
          </a:gradFill>
          <a:effectLst/>
          <a:latin typeface="Segoe UI"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ian.Kelle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blogs.msdn.com/brianke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43.jpeg"/><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 Lifecycle Management with Visual Studio 2010</a:t>
            </a:r>
            <a:endParaRPr lang="en-US" dirty="0"/>
          </a:p>
        </p:txBody>
      </p:sp>
      <p:sp>
        <p:nvSpPr>
          <p:cNvPr id="3" name="Subtitle 2"/>
          <p:cNvSpPr>
            <a:spLocks noGrp="1"/>
          </p:cNvSpPr>
          <p:nvPr>
            <p:ph type="subTitle" idx="1"/>
          </p:nvPr>
        </p:nvSpPr>
        <p:spPr>
          <a:xfrm>
            <a:off x="390832" y="4594098"/>
            <a:ext cx="7681913" cy="1848265"/>
          </a:xfrm>
        </p:spPr>
        <p:txBody>
          <a:bodyPr>
            <a:normAutofit/>
          </a:bodyPr>
          <a:lstStyle/>
          <a:p>
            <a:r>
              <a:rPr lang="en-US" dirty="0" smtClean="0"/>
              <a:t>Brian Keller</a:t>
            </a:r>
          </a:p>
          <a:p>
            <a:r>
              <a:rPr lang="en-US" dirty="0" smtClean="0">
                <a:hlinkClick r:id="rId3"/>
              </a:rPr>
              <a:t>Brian.Keller@Microsoft.com</a:t>
            </a:r>
            <a:endParaRPr lang="en-US" dirty="0" smtClean="0"/>
          </a:p>
          <a:p>
            <a:r>
              <a:rPr lang="en-US" dirty="0" smtClean="0">
                <a:hlinkClick r:id="rId4"/>
              </a:rPr>
              <a:t>http://blogs.msdn.com/briankel</a:t>
            </a:r>
            <a:r>
              <a:rPr lang="en-US" dirty="0" smtClean="0"/>
              <a:t> </a:t>
            </a:r>
          </a:p>
          <a:p>
            <a:r>
              <a:rPr lang="en-US" dirty="0" smtClean="0"/>
              <a:t>Sr. Technical Evangelist</a:t>
            </a:r>
          </a:p>
          <a:p>
            <a:r>
              <a:rPr lang="en-US" dirty="0" smtClean="0"/>
              <a:t>Microsoft Corporation</a:t>
            </a:r>
            <a:endParaRPr lang="en-US" dirty="0"/>
          </a:p>
        </p:txBody>
      </p:sp>
      <p:sp>
        <p:nvSpPr>
          <p:cNvPr id="4" name="Text Placeholder 6"/>
          <p:cNvSpPr>
            <a:spLocks noGrp="1"/>
          </p:cNvSpPr>
          <p:nvPr>
            <p:ph type="body" sz="quarter" idx="10"/>
          </p:nvPr>
        </p:nvSpPr>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t>November 6, 2009</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Backlog in TFS 2010 </a:t>
            </a:r>
            <a:endParaRPr lang="en-US" dirty="0"/>
          </a:p>
        </p:txBody>
      </p:sp>
      <p:sp>
        <p:nvSpPr>
          <p:cNvPr id="3" name="Text Placeholder 2"/>
          <p:cNvSpPr>
            <a:spLocks noGrp="1"/>
          </p:cNvSpPr>
          <p:nvPr>
            <p:ph type="body" sz="quarter" idx="10"/>
          </p:nvPr>
        </p:nvSpPr>
        <p:spPr>
          <a:xfrm>
            <a:off x="381000" y="1411552"/>
            <a:ext cx="5105400" cy="3594830"/>
          </a:xfrm>
        </p:spPr>
        <p:txBody>
          <a:bodyPr/>
          <a:lstStyle/>
          <a:p>
            <a:r>
              <a:rPr lang="en-US" dirty="0" smtClean="0"/>
              <a:t>Product Backlog query</a:t>
            </a:r>
          </a:p>
          <a:p>
            <a:r>
              <a:rPr lang="en-US" dirty="0" smtClean="0"/>
              <a:t>Creating new user stories</a:t>
            </a:r>
          </a:p>
          <a:p>
            <a:r>
              <a:rPr lang="en-US" dirty="0" smtClean="0"/>
              <a:t>Prioritizing</a:t>
            </a:r>
          </a:p>
          <a:p>
            <a:r>
              <a:rPr lang="en-US" dirty="0" smtClean="0"/>
              <a:t>Estimating </a:t>
            </a:r>
            <a:r>
              <a:rPr lang="en-US" smtClean="0"/>
              <a:t>story points</a:t>
            </a:r>
            <a:endParaRPr lang="en-US" dirty="0" smtClean="0"/>
          </a:p>
          <a:p>
            <a:r>
              <a:rPr lang="en-US" dirty="0" smtClean="0"/>
              <a:t>Add user stories to upcoming sprints</a:t>
            </a:r>
          </a:p>
          <a:p>
            <a:endParaRPr lang="en-US" dirty="0" smtClean="0"/>
          </a:p>
        </p:txBody>
      </p:sp>
      <p:grpSp>
        <p:nvGrpSpPr>
          <p:cNvPr id="4" name="Group 7"/>
          <p:cNvGrpSpPr/>
          <p:nvPr/>
        </p:nvGrpSpPr>
        <p:grpSpPr>
          <a:xfrm>
            <a:off x="4953000" y="1600200"/>
            <a:ext cx="4343400" cy="3933640"/>
            <a:chOff x="4953000" y="1600200"/>
            <a:chExt cx="4343400" cy="3933640"/>
          </a:xfrm>
        </p:grpSpPr>
        <p:pic>
          <p:nvPicPr>
            <p:cNvPr id="6146" name="Picture 2"/>
            <p:cNvPicPr>
              <a:picLocks noChangeAspect="1" noChangeArrowheads="1"/>
            </p:cNvPicPr>
            <p:nvPr/>
          </p:nvPicPr>
          <p:blipFill>
            <a:blip r:embed="rId3"/>
            <a:srcRect/>
            <a:stretch>
              <a:fillRect/>
            </a:stretch>
          </p:blipFill>
          <p:spPr bwMode="auto">
            <a:xfrm>
              <a:off x="5638800" y="1600200"/>
              <a:ext cx="3657600" cy="2817918"/>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pic>
          <p:nvPicPr>
            <p:cNvPr id="7170" name="Picture 2"/>
            <p:cNvPicPr>
              <a:picLocks noChangeAspect="1" noChangeArrowheads="1"/>
            </p:cNvPicPr>
            <p:nvPr/>
          </p:nvPicPr>
          <p:blipFill>
            <a:blip r:embed="rId4"/>
            <a:srcRect/>
            <a:stretch>
              <a:fillRect/>
            </a:stretch>
          </p:blipFill>
          <p:spPr bwMode="auto">
            <a:xfrm>
              <a:off x="4953000" y="2715922"/>
              <a:ext cx="3657600" cy="2817918"/>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828800" y="990600"/>
            <a:ext cx="7132320" cy="5817996"/>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p:txBody>
          <a:bodyPr/>
          <a:lstStyle/>
          <a:p>
            <a:r>
              <a:rPr lang="en-US" dirty="0" smtClean="0"/>
              <a:t>Product Backlog</a:t>
            </a:r>
            <a:endParaRPr lang="en-US" dirty="0"/>
          </a:p>
        </p:txBody>
      </p:sp>
      <p:pic>
        <p:nvPicPr>
          <p:cNvPr id="1031" name="Picture 7"/>
          <p:cNvPicPr>
            <a:picLocks noChangeAspect="1" noChangeArrowheads="1"/>
          </p:cNvPicPr>
          <p:nvPr/>
        </p:nvPicPr>
        <p:blipFill>
          <a:blip r:embed="rId3"/>
          <a:srcRect/>
          <a:stretch>
            <a:fillRect/>
          </a:stretch>
        </p:blipFill>
        <p:spPr bwMode="auto">
          <a:xfrm>
            <a:off x="76200" y="990600"/>
            <a:ext cx="1582103" cy="215741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6" name="Rounded Rectangular Callout 5"/>
          <p:cNvSpPr/>
          <p:nvPr/>
        </p:nvSpPr>
        <p:spPr bwMode="auto">
          <a:xfrm>
            <a:off x="4953000" y="2133600"/>
            <a:ext cx="2743200" cy="1219200"/>
          </a:xfrm>
          <a:prstGeom prst="wedgeRoundRectCallout">
            <a:avLst>
              <a:gd name="adj1" fmla="val 65700"/>
              <a:gd name="adj2" fmla="val 3412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Product backlog query in Team Explorer</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828800" y="990600"/>
            <a:ext cx="7132320" cy="5817996"/>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p:txBody>
          <a:bodyPr/>
          <a:lstStyle/>
          <a:p>
            <a:r>
              <a:rPr lang="en-US" dirty="0" smtClean="0"/>
              <a:t>Product Backlog</a:t>
            </a:r>
            <a:endParaRPr lang="en-US" dirty="0"/>
          </a:p>
        </p:txBody>
      </p:sp>
      <p:pic>
        <p:nvPicPr>
          <p:cNvPr id="1031" name="Picture 7"/>
          <p:cNvPicPr>
            <a:picLocks noChangeAspect="1" noChangeArrowheads="1"/>
          </p:cNvPicPr>
          <p:nvPr/>
        </p:nvPicPr>
        <p:blipFill>
          <a:blip r:embed="rId3"/>
          <a:srcRect/>
          <a:stretch>
            <a:fillRect/>
          </a:stretch>
        </p:blipFill>
        <p:spPr bwMode="auto">
          <a:xfrm>
            <a:off x="76200" y="990600"/>
            <a:ext cx="1582103" cy="215741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6" name="Rounded Rectangular Callout 5"/>
          <p:cNvSpPr/>
          <p:nvPr/>
        </p:nvSpPr>
        <p:spPr bwMode="auto">
          <a:xfrm>
            <a:off x="4495800" y="2362200"/>
            <a:ext cx="3124200" cy="990600"/>
          </a:xfrm>
          <a:prstGeom prst="wedgeRoundRectCallout">
            <a:avLst>
              <a:gd name="adj1" fmla="val -81175"/>
              <a:gd name="adj2" fmla="val -54937"/>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New stories created by the Product Owner</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srcRect/>
          <a:stretch>
            <a:fillRect/>
          </a:stretch>
        </p:blipFill>
        <p:spPr bwMode="auto">
          <a:xfrm>
            <a:off x="1828800" y="990600"/>
            <a:ext cx="7132320" cy="5817996"/>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4098" name="Picture 2"/>
          <p:cNvPicPr>
            <a:picLocks noChangeAspect="1" noChangeArrowheads="1"/>
          </p:cNvPicPr>
          <p:nvPr/>
        </p:nvPicPr>
        <p:blipFill>
          <a:blip r:embed="rId2">
            <a:lum contrast="-41000"/>
          </a:blip>
          <a:srcRect/>
          <a:stretch>
            <a:fillRect/>
          </a:stretch>
        </p:blipFill>
        <p:spPr bwMode="auto">
          <a:xfrm>
            <a:off x="1828800" y="990600"/>
            <a:ext cx="7132320" cy="5817996"/>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p:txBody>
          <a:bodyPr/>
          <a:lstStyle/>
          <a:p>
            <a:r>
              <a:rPr lang="en-US" dirty="0" smtClean="0"/>
              <a:t>Product Backlog</a:t>
            </a:r>
            <a:endParaRPr lang="en-US" dirty="0"/>
          </a:p>
        </p:txBody>
      </p:sp>
      <p:pic>
        <p:nvPicPr>
          <p:cNvPr id="1031" name="Picture 7"/>
          <p:cNvPicPr>
            <a:picLocks noChangeAspect="1" noChangeArrowheads="1"/>
          </p:cNvPicPr>
          <p:nvPr/>
        </p:nvPicPr>
        <p:blipFill>
          <a:blip r:embed="rId3"/>
          <a:srcRect/>
          <a:stretch>
            <a:fillRect/>
          </a:stretch>
        </p:blipFill>
        <p:spPr bwMode="auto">
          <a:xfrm>
            <a:off x="76200" y="990600"/>
            <a:ext cx="1582103" cy="215741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4099" name="Picture 3"/>
          <p:cNvPicPr>
            <a:picLocks noChangeAspect="1" noChangeArrowheads="1"/>
          </p:cNvPicPr>
          <p:nvPr/>
        </p:nvPicPr>
        <p:blipFill>
          <a:blip r:embed="rId4"/>
          <a:srcRect/>
          <a:stretch>
            <a:fillRect/>
          </a:stretch>
        </p:blipFill>
        <p:spPr bwMode="auto">
          <a:xfrm>
            <a:off x="1828800" y="1752600"/>
            <a:ext cx="6934200" cy="518886"/>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6" name="Rounded Rectangular Callout 5"/>
          <p:cNvSpPr/>
          <p:nvPr/>
        </p:nvSpPr>
        <p:spPr bwMode="auto">
          <a:xfrm>
            <a:off x="3962400" y="2209800"/>
            <a:ext cx="4038600" cy="1752600"/>
          </a:xfrm>
          <a:prstGeom prst="wedgeRoundRectCallout">
            <a:avLst>
              <a:gd name="adj1" fmla="val -71106"/>
              <a:gd name="adj2" fmla="val -5136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new story provides a guide to ensure the story is written from the customer’s perspective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srcRect/>
          <a:stretch>
            <a:fillRect/>
          </a:stretch>
        </p:blipFill>
        <p:spPr bwMode="auto">
          <a:xfrm>
            <a:off x="1828800" y="990600"/>
            <a:ext cx="7132320" cy="5817996"/>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p:txBody>
          <a:bodyPr/>
          <a:lstStyle/>
          <a:p>
            <a:r>
              <a:rPr lang="en-US" dirty="0" smtClean="0"/>
              <a:t>Product Backlog</a:t>
            </a:r>
            <a:endParaRPr lang="en-US" dirty="0"/>
          </a:p>
        </p:txBody>
      </p:sp>
      <p:pic>
        <p:nvPicPr>
          <p:cNvPr id="1031" name="Picture 7"/>
          <p:cNvPicPr>
            <a:picLocks noChangeAspect="1" noChangeArrowheads="1"/>
          </p:cNvPicPr>
          <p:nvPr/>
        </p:nvPicPr>
        <p:blipFill>
          <a:blip r:embed="rId3"/>
          <a:srcRect/>
          <a:stretch>
            <a:fillRect/>
          </a:stretch>
        </p:blipFill>
        <p:spPr bwMode="auto">
          <a:xfrm>
            <a:off x="76200" y="990600"/>
            <a:ext cx="1582103" cy="215741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6" name="Rounded Rectangular Callout 5"/>
          <p:cNvSpPr/>
          <p:nvPr/>
        </p:nvSpPr>
        <p:spPr bwMode="auto">
          <a:xfrm>
            <a:off x="4038600" y="914400"/>
            <a:ext cx="3352800" cy="1371600"/>
          </a:xfrm>
          <a:prstGeom prst="wedgeRoundRectCallout">
            <a:avLst>
              <a:gd name="adj1" fmla="val -65203"/>
              <a:gd name="adj2" fmla="val 3924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Each story is ranked by priority and assigned a story point value</a:t>
            </a:r>
          </a:p>
        </p:txBody>
      </p:sp>
      <p:sp>
        <p:nvSpPr>
          <p:cNvPr id="7" name="Oval 6"/>
          <p:cNvSpPr/>
          <p:nvPr/>
        </p:nvSpPr>
        <p:spPr bwMode="auto">
          <a:xfrm>
            <a:off x="2438400" y="1981200"/>
            <a:ext cx="1066800" cy="4572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828800" y="990600"/>
            <a:ext cx="7132320" cy="5817996"/>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p:txBody>
          <a:bodyPr/>
          <a:lstStyle/>
          <a:p>
            <a:r>
              <a:rPr lang="en-US" dirty="0" smtClean="0"/>
              <a:t>Product Backlog</a:t>
            </a:r>
            <a:endParaRPr lang="en-US" dirty="0"/>
          </a:p>
        </p:txBody>
      </p:sp>
      <p:pic>
        <p:nvPicPr>
          <p:cNvPr id="1031" name="Picture 7"/>
          <p:cNvPicPr>
            <a:picLocks noChangeAspect="1" noChangeArrowheads="1"/>
          </p:cNvPicPr>
          <p:nvPr/>
        </p:nvPicPr>
        <p:blipFill>
          <a:blip r:embed="rId3"/>
          <a:srcRect/>
          <a:stretch>
            <a:fillRect/>
          </a:stretch>
        </p:blipFill>
        <p:spPr bwMode="auto">
          <a:xfrm>
            <a:off x="76200" y="990600"/>
            <a:ext cx="1582103" cy="215741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6" name="Rounded Rectangular Callout 5"/>
          <p:cNvSpPr/>
          <p:nvPr/>
        </p:nvSpPr>
        <p:spPr bwMode="auto">
          <a:xfrm>
            <a:off x="4724400" y="3886200"/>
            <a:ext cx="3352800" cy="1371600"/>
          </a:xfrm>
          <a:prstGeom prst="wedgeRoundRectCallout">
            <a:avLst>
              <a:gd name="adj1" fmla="val 45024"/>
              <a:gd name="adj2" fmla="val 81609"/>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Product Backlog workbook for planning future sprints</a:t>
            </a:r>
          </a:p>
        </p:txBody>
      </p:sp>
      <p:sp>
        <p:nvSpPr>
          <p:cNvPr id="7" name="Oval 6"/>
          <p:cNvSpPr/>
          <p:nvPr/>
        </p:nvSpPr>
        <p:spPr bwMode="auto">
          <a:xfrm>
            <a:off x="7848600" y="5638800"/>
            <a:ext cx="1066800" cy="4572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1828800" y="990600"/>
            <a:ext cx="7132320" cy="5768147"/>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5" name="Title 4"/>
          <p:cNvSpPr>
            <a:spLocks noGrp="1"/>
          </p:cNvSpPr>
          <p:nvPr>
            <p:ph type="title"/>
          </p:nvPr>
        </p:nvSpPr>
        <p:spPr/>
        <p:txBody>
          <a:bodyPr/>
          <a:lstStyle/>
          <a:p>
            <a:r>
              <a:rPr lang="en-US" dirty="0" smtClean="0"/>
              <a:t>Product Backlog Workbook</a:t>
            </a:r>
            <a:endParaRPr lang="en-US" dirty="0"/>
          </a:p>
        </p:txBody>
      </p:sp>
      <p:pic>
        <p:nvPicPr>
          <p:cNvPr id="7" name="Picture 7"/>
          <p:cNvPicPr>
            <a:picLocks noChangeAspect="1" noChangeArrowheads="1"/>
          </p:cNvPicPr>
          <p:nvPr/>
        </p:nvPicPr>
        <p:blipFill>
          <a:blip r:embed="rId3"/>
          <a:srcRect/>
          <a:stretch>
            <a:fillRect/>
          </a:stretch>
        </p:blipFill>
        <p:spPr bwMode="auto">
          <a:xfrm>
            <a:off x="76200" y="990600"/>
            <a:ext cx="1582103" cy="215741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13" name="Oval 12"/>
          <p:cNvSpPr/>
          <p:nvPr/>
        </p:nvSpPr>
        <p:spPr bwMode="auto">
          <a:xfrm>
            <a:off x="6172200" y="2286000"/>
            <a:ext cx="762000" cy="19050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4" name="Oval 13"/>
          <p:cNvSpPr/>
          <p:nvPr/>
        </p:nvSpPr>
        <p:spPr bwMode="auto">
          <a:xfrm>
            <a:off x="6181725" y="3609975"/>
            <a:ext cx="762000" cy="2286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5" name="Rounded Rectangular Callout 14"/>
          <p:cNvSpPr/>
          <p:nvPr/>
        </p:nvSpPr>
        <p:spPr bwMode="auto">
          <a:xfrm>
            <a:off x="3657600" y="1981200"/>
            <a:ext cx="3581400" cy="1066800"/>
          </a:xfrm>
          <a:prstGeom prst="wedgeRoundRectCallout">
            <a:avLst>
              <a:gd name="adj1" fmla="val -41137"/>
              <a:gd name="adj2" fmla="val 95272"/>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Stories that are too large are left on the backlog</a:t>
            </a:r>
          </a:p>
        </p:txBody>
      </p:sp>
      <p:sp>
        <p:nvSpPr>
          <p:cNvPr id="19" name="Oval 18"/>
          <p:cNvSpPr/>
          <p:nvPr/>
        </p:nvSpPr>
        <p:spPr bwMode="auto">
          <a:xfrm>
            <a:off x="3200400" y="3609975"/>
            <a:ext cx="762000" cy="2286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 name="Rounded Rectangular Callout 5"/>
          <p:cNvSpPr/>
          <p:nvPr/>
        </p:nvSpPr>
        <p:spPr bwMode="auto">
          <a:xfrm>
            <a:off x="3200400" y="2971800"/>
            <a:ext cx="2743200" cy="1219200"/>
          </a:xfrm>
          <a:prstGeom prst="wedgeRoundRectCallout">
            <a:avLst>
              <a:gd name="adj1" fmla="val 59165"/>
              <a:gd name="adj2" fmla="val -12913"/>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Each story is placed in an upcoming sprint</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5" grpId="0" animBg="1"/>
      <p:bldP spid="19" grpId="0" animBg="1"/>
      <p:bldP spid="6" grpId="0" animBg="1"/>
      <p:bldP spid="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1828800" y="990600"/>
            <a:ext cx="7132320" cy="5768147"/>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1" name="Picture 3"/>
          <p:cNvPicPr>
            <a:picLocks noChangeAspect="1" noChangeArrowheads="1"/>
          </p:cNvPicPr>
          <p:nvPr/>
        </p:nvPicPr>
        <p:blipFill>
          <a:blip r:embed="rId2">
            <a:lum contrast="-35000"/>
          </a:blip>
          <a:srcRect/>
          <a:stretch>
            <a:fillRect/>
          </a:stretch>
        </p:blipFill>
        <p:spPr bwMode="auto">
          <a:xfrm>
            <a:off x="1828800" y="990600"/>
            <a:ext cx="7132320" cy="5768147"/>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5" name="Title 4"/>
          <p:cNvSpPr>
            <a:spLocks noGrp="1"/>
          </p:cNvSpPr>
          <p:nvPr>
            <p:ph type="title"/>
          </p:nvPr>
        </p:nvSpPr>
        <p:spPr/>
        <p:txBody>
          <a:bodyPr/>
          <a:lstStyle/>
          <a:p>
            <a:r>
              <a:rPr lang="en-US" dirty="0" smtClean="0"/>
              <a:t>Product Backlog Workbook</a:t>
            </a:r>
            <a:endParaRPr lang="en-US" dirty="0"/>
          </a:p>
        </p:txBody>
      </p:sp>
      <p:pic>
        <p:nvPicPr>
          <p:cNvPr id="10" name="Picture 7"/>
          <p:cNvPicPr>
            <a:picLocks noChangeAspect="1" noChangeArrowheads="1"/>
          </p:cNvPicPr>
          <p:nvPr/>
        </p:nvPicPr>
        <p:blipFill>
          <a:blip r:embed="rId3"/>
          <a:srcRect/>
          <a:stretch>
            <a:fillRect/>
          </a:stretch>
        </p:blipFill>
        <p:spPr bwMode="auto">
          <a:xfrm>
            <a:off x="76200" y="990600"/>
            <a:ext cx="1582103" cy="215741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8" name="Rounded Rectangular Callout 7"/>
          <p:cNvSpPr/>
          <p:nvPr/>
        </p:nvSpPr>
        <p:spPr bwMode="auto">
          <a:xfrm>
            <a:off x="5715000" y="4648200"/>
            <a:ext cx="3124200" cy="1295400"/>
          </a:xfrm>
          <a:prstGeom prst="wedgeRoundRectCallout">
            <a:avLst>
              <a:gd name="adj1" fmla="val -63401"/>
              <a:gd name="adj2" fmla="val 52375"/>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Each sprint is added to Iteration Planning worksheet…</a:t>
            </a:r>
          </a:p>
        </p:txBody>
      </p:sp>
      <p:sp>
        <p:nvSpPr>
          <p:cNvPr id="14" name="Rounded Rectangular Callout 13"/>
          <p:cNvSpPr/>
          <p:nvPr/>
        </p:nvSpPr>
        <p:spPr bwMode="auto">
          <a:xfrm>
            <a:off x="1219200" y="4114800"/>
            <a:ext cx="3429000" cy="990600"/>
          </a:xfrm>
          <a:prstGeom prst="wedgeRoundRectCallout">
            <a:avLst>
              <a:gd name="adj1" fmla="val 34547"/>
              <a:gd name="adj2" fmla="val -8338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 with start/end dates and the size of the team</a:t>
            </a:r>
          </a:p>
        </p:txBody>
      </p:sp>
      <p:sp>
        <p:nvSpPr>
          <p:cNvPr id="15" name="Oval 14"/>
          <p:cNvSpPr/>
          <p:nvPr/>
        </p:nvSpPr>
        <p:spPr bwMode="auto">
          <a:xfrm>
            <a:off x="3276600" y="3048000"/>
            <a:ext cx="2057400" cy="6858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6" name="Oval 15"/>
          <p:cNvSpPr/>
          <p:nvPr/>
        </p:nvSpPr>
        <p:spPr bwMode="auto">
          <a:xfrm>
            <a:off x="1905000" y="3048000"/>
            <a:ext cx="1143000" cy="6858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9" name="Rounded Rectangular Callout 8"/>
          <p:cNvSpPr/>
          <p:nvPr/>
        </p:nvSpPr>
        <p:spPr bwMode="auto">
          <a:xfrm>
            <a:off x="5410200" y="3124200"/>
            <a:ext cx="3581400" cy="1752600"/>
          </a:xfrm>
          <a:prstGeom prst="wedgeRoundRectCallout">
            <a:avLst>
              <a:gd name="adj1" fmla="val -67167"/>
              <a:gd name="adj2" fmla="val 3681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product owner can visualize the number of story points planned for upcoming sprints</a:t>
            </a:r>
          </a:p>
        </p:txBody>
      </p:sp>
      <p:grpSp>
        <p:nvGrpSpPr>
          <p:cNvPr id="2" name="Group 12"/>
          <p:cNvGrpSpPr/>
          <p:nvPr/>
        </p:nvGrpSpPr>
        <p:grpSpPr>
          <a:xfrm>
            <a:off x="1981200" y="6038850"/>
            <a:ext cx="6324600" cy="609600"/>
            <a:chOff x="1981200" y="6038850"/>
            <a:chExt cx="6324600" cy="609600"/>
          </a:xfrm>
        </p:grpSpPr>
        <p:pic>
          <p:nvPicPr>
            <p:cNvPr id="6146" name="Picture 2"/>
            <p:cNvPicPr>
              <a:picLocks noChangeAspect="1" noChangeArrowheads="1"/>
            </p:cNvPicPr>
            <p:nvPr/>
          </p:nvPicPr>
          <p:blipFill>
            <a:blip r:embed="rId4"/>
            <a:srcRect/>
            <a:stretch>
              <a:fillRect/>
            </a:stretch>
          </p:blipFill>
          <p:spPr bwMode="auto">
            <a:xfrm>
              <a:off x="1981200" y="6093150"/>
              <a:ext cx="6324600" cy="536250"/>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12" name="Oval 11"/>
            <p:cNvSpPr/>
            <p:nvPr/>
          </p:nvSpPr>
          <p:spPr bwMode="auto">
            <a:xfrm>
              <a:off x="3924300" y="6038850"/>
              <a:ext cx="2057400" cy="6096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05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16">
                                            <p:txEl>
                                              <p:charRg st="4294967295" end="4294967295"/>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81000" y="1411552"/>
            <a:ext cx="8458200" cy="5287601"/>
          </a:xfrm>
        </p:spPr>
        <p:txBody>
          <a:bodyPr/>
          <a:lstStyle/>
          <a:p>
            <a:r>
              <a:rPr lang="en-US" dirty="0" smtClean="0"/>
              <a:t>Scrum with TFS 2010 using MSF for Agile 5.0</a:t>
            </a:r>
          </a:p>
          <a:p>
            <a:pPr lvl="1"/>
            <a:r>
              <a:rPr lang="en-US" dirty="0" smtClean="0"/>
              <a:t>Planning the Project</a:t>
            </a:r>
          </a:p>
          <a:p>
            <a:pPr lvl="2"/>
            <a:r>
              <a:rPr lang="en-US" dirty="0" smtClean="0"/>
              <a:t>How do you plan the project?</a:t>
            </a:r>
          </a:p>
          <a:p>
            <a:pPr lvl="2"/>
            <a:r>
              <a:rPr lang="en-US" dirty="0" smtClean="0"/>
              <a:t>Project planning in TFS 2010</a:t>
            </a:r>
          </a:p>
          <a:p>
            <a:pPr lvl="1"/>
            <a:r>
              <a:rPr lang="en-US" dirty="0" smtClean="0"/>
              <a:t>Planning a Sprint</a:t>
            </a:r>
          </a:p>
          <a:p>
            <a:pPr lvl="2"/>
            <a:r>
              <a:rPr lang="en-US" dirty="0" smtClean="0"/>
              <a:t>What is sprint planning?</a:t>
            </a:r>
          </a:p>
          <a:p>
            <a:pPr lvl="2"/>
            <a:r>
              <a:rPr lang="en-US" dirty="0" smtClean="0"/>
              <a:t>Sprint planning in TFS 2010</a:t>
            </a:r>
          </a:p>
          <a:p>
            <a:pPr lvl="1"/>
            <a:r>
              <a:rPr lang="en-US" dirty="0" smtClean="0"/>
              <a:t>Running a Sprint</a:t>
            </a:r>
          </a:p>
          <a:p>
            <a:pPr lvl="2"/>
            <a:r>
              <a:rPr lang="en-US" dirty="0" smtClean="0"/>
              <a:t>How do you run a sprint?</a:t>
            </a:r>
          </a:p>
          <a:p>
            <a:pPr lvl="2"/>
            <a:r>
              <a:rPr lang="en-US" dirty="0" smtClean="0"/>
              <a:t>Running a sprint in TFS 2010</a:t>
            </a:r>
          </a:p>
          <a:p>
            <a:endParaRPr lang="en-US" dirty="0" smtClean="0"/>
          </a:p>
        </p:txBody>
      </p:sp>
      <p:pic>
        <p:nvPicPr>
          <p:cNvPr id="4098" name="Picture 2" descr="C:\Users\abjork\AppData\Local\Microsoft\Windows\Temporary Internet Files\Content.IE5\H6N9WTTJ\MCj04421390000[1].png"/>
          <p:cNvPicPr>
            <a:picLocks noChangeAspect="1" noChangeArrowheads="1"/>
          </p:cNvPicPr>
          <p:nvPr/>
        </p:nvPicPr>
        <p:blipFill>
          <a:blip r:embed="rId3">
            <a:duotone>
              <a:prstClr val="black"/>
              <a:schemeClr val="accent4">
                <a:tint val="45000"/>
                <a:satMod val="400000"/>
              </a:schemeClr>
            </a:duotone>
          </a:blip>
          <a:srcRect/>
          <a:stretch>
            <a:fillRect/>
          </a:stretch>
        </p:blipFill>
        <p:spPr bwMode="auto">
          <a:xfrm>
            <a:off x="666750" y="1828800"/>
            <a:ext cx="552450" cy="563802"/>
          </a:xfrm>
          <a:prstGeom prst="rect">
            <a:avLst/>
          </a:prstGeom>
          <a:noFill/>
        </p:spPr>
      </p:pic>
      <p:pic>
        <p:nvPicPr>
          <p:cNvPr id="7" name="Picture 2" descr="C:\Users\abjork\AppData\Local\Microsoft\Windows\Temporary Internet Files\Content.IE5\A1Q8OQGT\MCj04421440000[1].png"/>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680204" y="3090672"/>
            <a:ext cx="548521" cy="566928"/>
          </a:xfrm>
          <a:prstGeom prst="rect">
            <a:avLst/>
          </a:prstGeom>
          <a:noFill/>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Sprint Planning?</a:t>
            </a:r>
            <a:endParaRPr lang="en-US" dirty="0"/>
          </a:p>
        </p:txBody>
      </p:sp>
      <p:sp>
        <p:nvSpPr>
          <p:cNvPr id="6" name="Text Placeholder 5"/>
          <p:cNvSpPr>
            <a:spLocks noGrp="1"/>
          </p:cNvSpPr>
          <p:nvPr>
            <p:ph type="body" sz="quarter" idx="10"/>
          </p:nvPr>
        </p:nvSpPr>
        <p:spPr>
          <a:xfrm>
            <a:off x="381000" y="1411552"/>
            <a:ext cx="8382000" cy="2412968"/>
          </a:xfrm>
        </p:spPr>
        <p:txBody>
          <a:bodyPr/>
          <a:lstStyle/>
          <a:p>
            <a:r>
              <a:rPr lang="en-US" dirty="0" smtClean="0"/>
              <a:t>The product owner and the team add user stories to the sprint</a:t>
            </a:r>
          </a:p>
          <a:p>
            <a:r>
              <a:rPr lang="en-US" dirty="0" smtClean="0"/>
              <a:t>Each story is decomposed into tasks</a:t>
            </a:r>
          </a:p>
          <a:p>
            <a:r>
              <a:rPr lang="en-US" dirty="0" smtClean="0"/>
              <a:t>The team makes a commitment to each user story</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07996"/>
          </a:xfrm>
        </p:spPr>
        <p:txBody>
          <a:bodyPr/>
          <a:lstStyle/>
          <a:p>
            <a:r>
              <a:rPr dirty="0" smtClean="0"/>
              <a:t>Visual Studio 2010</a:t>
            </a:r>
            <a:br>
              <a:rPr dirty="0" smtClean="0"/>
            </a:br>
            <a:r>
              <a:rPr sz="3200" dirty="0" smtClean="0"/>
              <a:t>Pillars of Application Lifecycle Management</a:t>
            </a:r>
            <a:endParaRPr lang="en-US" dirty="0"/>
          </a:p>
        </p:txBody>
      </p:sp>
      <p:sp>
        <p:nvSpPr>
          <p:cNvPr id="3" name="Text Placeholder 2"/>
          <p:cNvSpPr>
            <a:spLocks noGrp="1"/>
          </p:cNvSpPr>
          <p:nvPr>
            <p:ph type="body" sz="quarter" idx="10"/>
          </p:nvPr>
        </p:nvSpPr>
        <p:spPr>
          <a:xfrm>
            <a:off x="381000" y="1644265"/>
            <a:ext cx="8382000" cy="5213735"/>
          </a:xfrm>
        </p:spPr>
        <p:txBody>
          <a:bodyPr/>
          <a:lstStyle/>
          <a:p>
            <a:r>
              <a:rPr lang="en-US" dirty="0" smtClean="0"/>
              <a:t>Business Alignment</a:t>
            </a:r>
          </a:p>
          <a:p>
            <a:pPr lvl="1" indent="0">
              <a:buNone/>
            </a:pPr>
            <a:r>
              <a:rPr lang="en-US" sz="2400" i="1" dirty="0" smtClean="0">
                <a:solidFill>
                  <a:schemeClr val="tx2"/>
                </a:solidFill>
              </a:rPr>
              <a:t>Effectively plan and deliver the right software that meets your business’ need with clear visibility along the way</a:t>
            </a:r>
          </a:p>
          <a:p>
            <a:r>
              <a:rPr lang="en-US" dirty="0" smtClean="0"/>
              <a:t>Testing &amp; Application Quality</a:t>
            </a:r>
          </a:p>
          <a:p>
            <a:pPr lvl="1" indent="0">
              <a:buNone/>
            </a:pPr>
            <a:r>
              <a:rPr lang="en-US" sz="2400" i="1" dirty="0" smtClean="0">
                <a:solidFill>
                  <a:schemeClr val="tx2"/>
                </a:solidFill>
              </a:rPr>
              <a:t>Build applications that really work - starting with great tools to drive quality early planning and development and extending through the test team with powerful new testing tools like functional testing and test case management</a:t>
            </a:r>
          </a:p>
          <a:p>
            <a:pPr marL="461963" lvl="1" indent="-461963">
              <a:buBlip>
                <a:blip r:embed="rId2"/>
              </a:buBlip>
            </a:pPr>
            <a:r>
              <a:rPr lang="en-US" sz="3200" dirty="0" smtClean="0"/>
              <a:t>Unspoken 3</a:t>
            </a:r>
            <a:r>
              <a:rPr lang="en-US" sz="3200" baseline="30000" dirty="0" smtClean="0"/>
              <a:t>rd</a:t>
            </a:r>
            <a:r>
              <a:rPr lang="en-US" sz="3200" dirty="0" smtClean="0"/>
              <a:t> “pillar”</a:t>
            </a:r>
          </a:p>
          <a:p>
            <a:pPr lvl="1" indent="0">
              <a:buNone/>
            </a:pPr>
            <a:r>
              <a:rPr lang="en-US" sz="2400" i="1" dirty="0" smtClean="0">
                <a:solidFill>
                  <a:schemeClr val="tx2"/>
                </a:solidFill>
              </a:rPr>
              <a:t>Deliver what customers ask for</a:t>
            </a:r>
          </a:p>
          <a:p>
            <a:pPr lvl="1" indent="0">
              <a:buNone/>
            </a:pPr>
            <a:endParaRPr lang="en-US" i="1"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4" descr="C:\Users\abjork\AppData\Local\Microsoft\Windows\Temporary Internet Files\Content.IE5\QF7FN2HY\MCj03983830000[1].wmf"/>
          <p:cNvPicPr>
            <a:picLocks noChangeAspect="1" noChangeArrowheads="1"/>
          </p:cNvPicPr>
          <p:nvPr/>
        </p:nvPicPr>
        <p:blipFill>
          <a:blip r:embed="rId3"/>
          <a:srcRect/>
          <a:stretch>
            <a:fillRect/>
          </a:stretch>
        </p:blipFill>
        <p:spPr bwMode="auto">
          <a:xfrm>
            <a:off x="2895600" y="1447800"/>
            <a:ext cx="1979612" cy="1527175"/>
          </a:xfrm>
          <a:prstGeom prst="rect">
            <a:avLst/>
          </a:prstGeom>
          <a:noFill/>
        </p:spPr>
      </p:pic>
      <p:sp>
        <p:nvSpPr>
          <p:cNvPr id="2" name="Title 1"/>
          <p:cNvSpPr>
            <a:spLocks noGrp="1"/>
          </p:cNvSpPr>
          <p:nvPr>
            <p:ph type="title"/>
          </p:nvPr>
        </p:nvSpPr>
        <p:spPr/>
        <p:txBody>
          <a:bodyPr/>
          <a:lstStyle/>
          <a:p>
            <a:r>
              <a:rPr lang="en-US" dirty="0" smtClean="0"/>
              <a:t>Planning a Sprint</a:t>
            </a:r>
            <a:endParaRPr lang="en-US" dirty="0"/>
          </a:p>
        </p:txBody>
      </p:sp>
      <p:sp>
        <p:nvSpPr>
          <p:cNvPr id="3" name="Rectangle 2"/>
          <p:cNvSpPr/>
          <p:nvPr/>
        </p:nvSpPr>
        <p:spPr>
          <a:xfrm>
            <a:off x="381000" y="1295400"/>
            <a:ext cx="2465803" cy="523220"/>
          </a:xfrm>
          <a:prstGeom prst="rect">
            <a:avLst/>
          </a:prstGeom>
        </p:spPr>
        <p:txBody>
          <a:bodyPr wrap="none">
            <a:spAutoFit/>
          </a:bodyPr>
          <a:lstStyle/>
          <a:p>
            <a:r>
              <a:rPr lang="en-US" sz="2800" spc="-150" dirty="0" smtClean="0">
                <a:ln w="3175">
                  <a:noFill/>
                </a:ln>
                <a:gradFill flip="none" rotWithShape="1">
                  <a:gsLst>
                    <a:gs pos="0">
                      <a:srgbClr xmlns:mc="http://schemas.openxmlformats.org/markup-compatibility/2006" xmlns:a14="http://schemas.microsoft.com/office/drawing/2010/main" val="FFFFB9" mc:Ignorable=""/>
                    </a:gs>
                    <a:gs pos="36000">
                      <a:srgbClr xmlns:mc="http://schemas.openxmlformats.org/markup-compatibility/2006" xmlns:a14="http://schemas.microsoft.com/office/drawing/2010/main" val="FFFF99" mc:Ignorable=""/>
                    </a:gs>
                    <a:gs pos="86000">
                      <a:srgbClr xmlns:mc="http://schemas.openxmlformats.org/markup-compatibility/2006" xmlns:a14="http://schemas.microsoft.com/office/drawing/2010/main" val="F6AE1E" mc:Ignorable=""/>
                    </a:gs>
                  </a:gsLst>
                  <a:lin ang="5400000" scaled="0"/>
                  <a:tileRect/>
                </a:gradFill>
                <a:effectLst>
                  <a:outerShdw blurRad="50800" dist="38100" dir="2700000" algn="tl" rotWithShape="0">
                    <a:prstClr val="black">
                      <a:alpha val="40000"/>
                    </a:prstClr>
                  </a:outerShdw>
                </a:effectLst>
                <a:latin typeface="Segoe UI" pitchFamily="34" charset="0"/>
                <a:cs typeface="Arial" charset="0"/>
              </a:rPr>
              <a:t>Product Backlog</a:t>
            </a:r>
          </a:p>
        </p:txBody>
      </p:sp>
      <p:sp>
        <p:nvSpPr>
          <p:cNvPr id="11" name="TextBox 10"/>
          <p:cNvSpPr txBox="1"/>
          <p:nvPr/>
        </p:nvSpPr>
        <p:spPr>
          <a:xfrm>
            <a:off x="457200" y="1905000"/>
            <a:ext cx="1600200" cy="369332"/>
          </a:xfrm>
          <a:prstGeom prst="rect">
            <a:avLst/>
          </a:prstGeom>
          <a:noFill/>
        </p:spPr>
        <p:txBody>
          <a:bodyPr wrap="square" rtlCol="0">
            <a:spAutoFit/>
          </a:bodyPr>
          <a:lstStyle/>
          <a:p>
            <a:r>
              <a:rPr lang="en-US" dirty="0" smtClean="0"/>
              <a:t>User Stories</a:t>
            </a:r>
          </a:p>
        </p:txBody>
      </p:sp>
      <p:cxnSp>
        <p:nvCxnSpPr>
          <p:cNvPr id="12" name="Straight Connector 11"/>
          <p:cNvCxnSpPr/>
          <p:nvPr/>
        </p:nvCxnSpPr>
        <p:spPr>
          <a:xfrm>
            <a:off x="533400" y="2286000"/>
            <a:ext cx="20574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5181600" y="2438400"/>
            <a:ext cx="73152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28" name="Rounded Rectangle 27"/>
          <p:cNvSpPr/>
          <p:nvPr/>
        </p:nvSpPr>
        <p:spPr bwMode="auto">
          <a:xfrm>
            <a:off x="5181600" y="2895600"/>
            <a:ext cx="109728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29" name="Rounded Rectangle 28"/>
          <p:cNvSpPr/>
          <p:nvPr/>
        </p:nvSpPr>
        <p:spPr bwMode="auto">
          <a:xfrm>
            <a:off x="5181600" y="3352800"/>
            <a:ext cx="73152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nvGrpSpPr>
          <p:cNvPr id="4"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grpSp>
        <p:nvGrpSpPr>
          <p:cNvPr id="5" name="Group 35"/>
          <p:cNvGrpSpPr/>
          <p:nvPr/>
        </p:nvGrpSpPr>
        <p:grpSpPr>
          <a:xfrm>
            <a:off x="7010403" y="5486400"/>
            <a:ext cx="1097280" cy="838200"/>
            <a:chOff x="7391403" y="5486400"/>
            <a:chExt cx="1097280" cy="838200"/>
          </a:xfrm>
        </p:grpSpPr>
        <p:sp>
          <p:nvSpPr>
            <p:cNvPr id="37" name="Rounded Rectangle 36"/>
            <p:cNvSpPr/>
            <p:nvPr/>
          </p:nvSpPr>
          <p:spPr bwMode="auto">
            <a:xfrm>
              <a:off x="7391403" y="5486400"/>
              <a:ext cx="7315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8" name="Rounded Rectangle 37"/>
            <p:cNvSpPr/>
            <p:nvPr/>
          </p:nvSpPr>
          <p:spPr bwMode="auto">
            <a:xfrm>
              <a:off x="7391403" y="5657850"/>
              <a:ext cx="2743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9" name="Rounded Rectangle 38"/>
            <p:cNvSpPr/>
            <p:nvPr/>
          </p:nvSpPr>
          <p:spPr bwMode="auto">
            <a:xfrm>
              <a:off x="7391403" y="5829300"/>
              <a:ext cx="6400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0" name="Rounded Rectangle 39"/>
            <p:cNvSpPr/>
            <p:nvPr/>
          </p:nvSpPr>
          <p:spPr bwMode="auto">
            <a:xfrm>
              <a:off x="7391403" y="6000750"/>
              <a:ext cx="10972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1" name="Rounded Rectangle 40"/>
            <p:cNvSpPr/>
            <p:nvPr/>
          </p:nvSpPr>
          <p:spPr bwMode="auto">
            <a:xfrm>
              <a:off x="7391403" y="6172200"/>
              <a:ext cx="100584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grpSp>
        <p:nvGrpSpPr>
          <p:cNvPr id="6"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55" name="TextBox 54"/>
          <p:cNvSpPr txBox="1"/>
          <p:nvPr/>
        </p:nvSpPr>
        <p:spPr>
          <a:xfrm>
            <a:off x="5029200" y="1905000"/>
            <a:ext cx="1600200" cy="369332"/>
          </a:xfrm>
          <a:prstGeom prst="rect">
            <a:avLst/>
          </a:prstGeom>
          <a:noFill/>
        </p:spPr>
        <p:txBody>
          <a:bodyPr wrap="square" rtlCol="0">
            <a:spAutoFit/>
          </a:bodyPr>
          <a:lstStyle/>
          <a:p>
            <a:r>
              <a:rPr lang="en-US" dirty="0" smtClean="0"/>
              <a:t>User Stories</a:t>
            </a:r>
          </a:p>
        </p:txBody>
      </p:sp>
      <p:cxnSp>
        <p:nvCxnSpPr>
          <p:cNvPr id="56" name="Straight Connector 55"/>
          <p:cNvCxnSpPr/>
          <p:nvPr/>
        </p:nvCxnSpPr>
        <p:spPr>
          <a:xfrm>
            <a:off x="5029200" y="2286000"/>
            <a:ext cx="3352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H="1" flipV="1">
            <a:off x="5410200" y="3657600"/>
            <a:ext cx="27432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858000" y="1905000"/>
            <a:ext cx="1606034" cy="369332"/>
          </a:xfrm>
          <a:prstGeom prst="rect">
            <a:avLst/>
          </a:prstGeom>
          <a:noFill/>
        </p:spPr>
        <p:txBody>
          <a:bodyPr wrap="square" rtlCol="0">
            <a:spAutoFit/>
          </a:bodyPr>
          <a:lstStyle/>
          <a:p>
            <a:r>
              <a:rPr lang="en-US" dirty="0" smtClean="0"/>
              <a:t>Tasks (hours)</a:t>
            </a:r>
          </a:p>
        </p:txBody>
      </p:sp>
      <p:sp>
        <p:nvSpPr>
          <p:cNvPr id="59" name="Rectangle 58"/>
          <p:cNvSpPr/>
          <p:nvPr/>
        </p:nvSpPr>
        <p:spPr>
          <a:xfrm>
            <a:off x="4953000" y="1295400"/>
            <a:ext cx="2527038" cy="523220"/>
          </a:xfrm>
          <a:prstGeom prst="rect">
            <a:avLst/>
          </a:prstGeom>
        </p:spPr>
        <p:txBody>
          <a:bodyPr wrap="none">
            <a:spAutoFit/>
          </a:bodyPr>
          <a:lstStyle/>
          <a:p>
            <a:r>
              <a:rPr lang="en-US" sz="2800" spc="-150" dirty="0" smtClean="0">
                <a:ln w="3175">
                  <a:noFill/>
                </a:ln>
                <a:gradFill flip="none" rotWithShape="1">
                  <a:gsLst>
                    <a:gs pos="0">
                      <a:srgbClr xmlns:mc="http://schemas.openxmlformats.org/markup-compatibility/2006" xmlns:a14="http://schemas.microsoft.com/office/drawing/2010/main" val="FFFFB9" mc:Ignorable=""/>
                    </a:gs>
                    <a:gs pos="36000">
                      <a:srgbClr xmlns:mc="http://schemas.openxmlformats.org/markup-compatibility/2006" xmlns:a14="http://schemas.microsoft.com/office/drawing/2010/main" val="FFFF99" mc:Ignorable=""/>
                    </a:gs>
                    <a:gs pos="86000">
                      <a:srgbClr xmlns:mc="http://schemas.openxmlformats.org/markup-compatibility/2006" xmlns:a14="http://schemas.microsoft.com/office/drawing/2010/main" val="F6AE1E" mc:Ignorable=""/>
                    </a:gs>
                  </a:gsLst>
                  <a:lin ang="5400000" scaled="0"/>
                  <a:tileRect/>
                </a:gradFill>
                <a:effectLst>
                  <a:outerShdw blurRad="50800" dist="38100" dir="2700000" algn="tl" rotWithShape="0">
                    <a:prstClr val="black">
                      <a:alpha val="40000"/>
                    </a:prstClr>
                  </a:outerShdw>
                </a:effectLst>
                <a:latin typeface="Segoe UI" pitchFamily="34" charset="0"/>
                <a:cs typeface="Arial" charset="0"/>
              </a:rPr>
              <a:t>Iteration Backlog</a:t>
            </a:r>
          </a:p>
        </p:txBody>
      </p:sp>
      <p:cxnSp>
        <p:nvCxnSpPr>
          <p:cNvPr id="64" name="Straight Arrow Connector 63"/>
          <p:cNvCxnSpPr/>
          <p:nvPr/>
        </p:nvCxnSpPr>
        <p:spPr>
          <a:xfrm>
            <a:off x="1981200" y="2590800"/>
            <a:ext cx="30480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362200" y="3048000"/>
            <a:ext cx="26670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1905000" y="3505200"/>
            <a:ext cx="31242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019800" y="2590800"/>
            <a:ext cx="8382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400800" y="3124200"/>
            <a:ext cx="457200" cy="3048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16200000" flipH="1">
            <a:off x="5524500" y="4076700"/>
            <a:ext cx="1828800" cy="8382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82" name="Explosion 1 81"/>
          <p:cNvSpPr/>
          <p:nvPr/>
        </p:nvSpPr>
        <p:spPr bwMode="auto">
          <a:xfrm>
            <a:off x="6858000" y="3581400"/>
            <a:ext cx="1905000" cy="1219200"/>
          </a:xfrm>
          <a:prstGeom prst="irregularSeal1">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Commit</a:t>
            </a: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a:t>
            </a:r>
          </a:p>
        </p:txBody>
      </p:sp>
      <p:sp>
        <p:nvSpPr>
          <p:cNvPr id="84" name="Explosion 1 83"/>
          <p:cNvSpPr/>
          <p:nvPr/>
        </p:nvSpPr>
        <p:spPr bwMode="auto">
          <a:xfrm>
            <a:off x="6858000" y="2209800"/>
            <a:ext cx="1905000" cy="1219200"/>
          </a:xfrm>
          <a:prstGeom prst="irregularSeal1">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Commit</a:t>
            </a: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a:t>
            </a:r>
          </a:p>
        </p:txBody>
      </p:sp>
      <p:grpSp>
        <p:nvGrpSpPr>
          <p:cNvPr id="7" name="Group 79"/>
          <p:cNvGrpSpPr/>
          <p:nvPr/>
        </p:nvGrpSpPr>
        <p:grpSpPr>
          <a:xfrm>
            <a:off x="609600" y="2438400"/>
            <a:ext cx="1097280" cy="3124200"/>
            <a:chOff x="609600" y="2438400"/>
            <a:chExt cx="1097280" cy="3124200"/>
          </a:xfrm>
        </p:grpSpPr>
        <p:grpSp>
          <p:nvGrpSpPr>
            <p:cNvPr id="8" name="Group 27"/>
            <p:cNvGrpSpPr/>
            <p:nvPr/>
          </p:nvGrpSpPr>
          <p:grpSpPr>
            <a:xfrm>
              <a:off x="609600" y="2438400"/>
              <a:ext cx="1097280" cy="3124200"/>
              <a:chOff x="908566" y="2139434"/>
              <a:chExt cx="1097280" cy="3124200"/>
            </a:xfrm>
          </p:grpSpPr>
          <p:sp>
            <p:nvSpPr>
              <p:cNvPr id="65" name="Rounded Rectangle 64"/>
              <p:cNvSpPr/>
              <p:nvPr/>
            </p:nvSpPr>
            <p:spPr bwMode="auto">
              <a:xfrm>
                <a:off x="908566" y="2139434"/>
                <a:ext cx="73152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7" name="Rounded Rectangle 66"/>
              <p:cNvSpPr/>
              <p:nvPr/>
            </p:nvSpPr>
            <p:spPr bwMode="auto">
              <a:xfrm>
                <a:off x="908566" y="2596634"/>
                <a:ext cx="109728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72" name="Rounded Rectangle 71"/>
              <p:cNvSpPr/>
              <p:nvPr/>
            </p:nvSpPr>
            <p:spPr bwMode="auto">
              <a:xfrm>
                <a:off x="908566" y="3511034"/>
                <a:ext cx="4572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74" name="Rounded Rectangle 73"/>
              <p:cNvSpPr/>
              <p:nvPr/>
            </p:nvSpPr>
            <p:spPr bwMode="auto">
              <a:xfrm>
                <a:off x="908566" y="3053834"/>
                <a:ext cx="73152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77" name="Rounded Rectangle 76"/>
              <p:cNvSpPr/>
              <p:nvPr/>
            </p:nvSpPr>
            <p:spPr bwMode="auto">
              <a:xfrm>
                <a:off x="908566" y="4425434"/>
                <a:ext cx="10668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78" name="Rounded Rectangle 77"/>
              <p:cNvSpPr/>
              <p:nvPr/>
            </p:nvSpPr>
            <p:spPr bwMode="auto">
              <a:xfrm>
                <a:off x="908566" y="4882634"/>
                <a:ext cx="2286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79" name="Rounded Rectangle 78"/>
            <p:cNvSpPr/>
            <p:nvPr/>
          </p:nvSpPr>
          <p:spPr bwMode="auto">
            <a:xfrm>
              <a:off x="609600" y="4267200"/>
              <a:ext cx="8382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81" name="8-Point Star 80"/>
          <p:cNvSpPr/>
          <p:nvPr/>
        </p:nvSpPr>
        <p:spPr bwMode="auto">
          <a:xfrm>
            <a:off x="1447800" y="24384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1</a:t>
            </a:r>
          </a:p>
        </p:txBody>
      </p:sp>
      <p:sp>
        <p:nvSpPr>
          <p:cNvPr id="83" name="8-Point Star 82"/>
          <p:cNvSpPr/>
          <p:nvPr/>
        </p:nvSpPr>
        <p:spPr bwMode="auto">
          <a:xfrm>
            <a:off x="1828800" y="28956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1</a:t>
            </a:r>
          </a:p>
        </p:txBody>
      </p:sp>
      <p:sp>
        <p:nvSpPr>
          <p:cNvPr id="85" name="8-Point Star 84"/>
          <p:cNvSpPr/>
          <p:nvPr/>
        </p:nvSpPr>
        <p:spPr bwMode="auto">
          <a:xfrm>
            <a:off x="1447800" y="33528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1</a:t>
            </a:r>
          </a:p>
        </p:txBody>
      </p:sp>
      <p:sp>
        <p:nvSpPr>
          <p:cNvPr id="90" name="Explosion 1 89"/>
          <p:cNvSpPr/>
          <p:nvPr/>
        </p:nvSpPr>
        <p:spPr bwMode="auto">
          <a:xfrm>
            <a:off x="6858000" y="5029200"/>
            <a:ext cx="1905000" cy="1219200"/>
          </a:xfrm>
          <a:prstGeom prst="irregularSeal1">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Can’t Commit</a:t>
            </a: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a:t>
            </a:r>
          </a:p>
        </p:txBody>
      </p:sp>
      <p:sp>
        <p:nvSpPr>
          <p:cNvPr id="94" name="Rounded Rectangular Callout 93"/>
          <p:cNvSpPr/>
          <p:nvPr/>
        </p:nvSpPr>
        <p:spPr bwMode="auto">
          <a:xfrm>
            <a:off x="4953000" y="3505200"/>
            <a:ext cx="2667000" cy="1524000"/>
          </a:xfrm>
          <a:prstGeom prst="wedgeRoundRectCallout">
            <a:avLst>
              <a:gd name="adj1" fmla="val 36931"/>
              <a:gd name="adj2" fmla="val -80602"/>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breaks down each story into tasks</a:t>
            </a:r>
          </a:p>
        </p:txBody>
      </p:sp>
      <p:sp>
        <p:nvSpPr>
          <p:cNvPr id="75" name="Rounded Rectangle 74"/>
          <p:cNvSpPr/>
          <p:nvPr/>
        </p:nvSpPr>
        <p:spPr bwMode="auto">
          <a:xfrm>
            <a:off x="5181600" y="3352800"/>
            <a:ext cx="731520" cy="3810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91" name="Rounded Rectangular Callout 90"/>
          <p:cNvSpPr/>
          <p:nvPr/>
        </p:nvSpPr>
        <p:spPr bwMode="auto">
          <a:xfrm>
            <a:off x="3733800" y="4648200"/>
            <a:ext cx="2743200" cy="1905000"/>
          </a:xfrm>
          <a:prstGeom prst="wedgeRoundRectCallout">
            <a:avLst>
              <a:gd name="adj1" fmla="val 64940"/>
              <a:gd name="adj2" fmla="val -17762"/>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thinks this story is more work than they can commit to…</a:t>
            </a:r>
          </a:p>
        </p:txBody>
      </p:sp>
      <p:sp>
        <p:nvSpPr>
          <p:cNvPr id="70" name="Rounded Rectangle 69"/>
          <p:cNvSpPr/>
          <p:nvPr/>
        </p:nvSpPr>
        <p:spPr bwMode="auto">
          <a:xfrm>
            <a:off x="609600" y="3352800"/>
            <a:ext cx="731520" cy="3810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95" name="Rounded Rectangular Callout 94"/>
          <p:cNvSpPr/>
          <p:nvPr/>
        </p:nvSpPr>
        <p:spPr bwMode="auto">
          <a:xfrm>
            <a:off x="3581400" y="2209800"/>
            <a:ext cx="2514600" cy="1752600"/>
          </a:xfrm>
          <a:prstGeom prst="wedgeRoundRectCallout">
            <a:avLst>
              <a:gd name="adj1" fmla="val 75407"/>
              <a:gd name="adj2" fmla="val -2578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Based on estimates the team commits to each story</a:t>
            </a:r>
          </a:p>
        </p:txBody>
      </p:sp>
      <p:sp>
        <p:nvSpPr>
          <p:cNvPr id="93" name="Rounded Rectangular Callout 92"/>
          <p:cNvSpPr/>
          <p:nvPr/>
        </p:nvSpPr>
        <p:spPr bwMode="auto">
          <a:xfrm>
            <a:off x="3810000" y="3276600"/>
            <a:ext cx="3733800" cy="1828800"/>
          </a:xfrm>
          <a:prstGeom prst="wedgeRoundRectCallout">
            <a:avLst>
              <a:gd name="adj1" fmla="val -38482"/>
              <a:gd name="adj2" fmla="val -7419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During the sprint planning meeting, the product owner and the team add User Stories to the sprint</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9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82" grpId="0" animBg="1"/>
      <p:bldP spid="84" grpId="0" animBg="1"/>
      <p:bldP spid="90" grpId="0" animBg="1"/>
      <p:bldP spid="94" grpId="0" animBg="1"/>
      <p:bldP spid="94" grpId="1" animBg="1"/>
      <p:bldP spid="75" grpId="0" animBg="1"/>
      <p:bldP spid="91" grpId="0" animBg="1"/>
      <p:bldP spid="70" grpId="0" animBg="1"/>
      <p:bldP spid="95" grpId="0" animBg="1"/>
      <p:bldP spid="95" grpId="1" animBg="1"/>
      <p:bldP spid="93" grpId="0" animBg="1"/>
      <p:bldP spid="9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a Sprint</a:t>
            </a:r>
            <a:endParaRPr lang="en-US" dirty="0"/>
          </a:p>
        </p:txBody>
      </p:sp>
      <p:sp>
        <p:nvSpPr>
          <p:cNvPr id="3" name="Rectangle 2"/>
          <p:cNvSpPr/>
          <p:nvPr/>
        </p:nvSpPr>
        <p:spPr>
          <a:xfrm>
            <a:off x="381000" y="1295400"/>
            <a:ext cx="2465803" cy="523220"/>
          </a:xfrm>
          <a:prstGeom prst="rect">
            <a:avLst/>
          </a:prstGeom>
        </p:spPr>
        <p:txBody>
          <a:bodyPr wrap="none">
            <a:spAutoFit/>
          </a:bodyPr>
          <a:lstStyle/>
          <a:p>
            <a:r>
              <a:rPr lang="en-US" sz="2800" spc="-150" dirty="0" smtClean="0">
                <a:ln w="3175">
                  <a:noFill/>
                </a:ln>
                <a:gradFill flip="none" rotWithShape="1">
                  <a:gsLst>
                    <a:gs pos="0">
                      <a:srgbClr xmlns:mc="http://schemas.openxmlformats.org/markup-compatibility/2006" xmlns:a14="http://schemas.microsoft.com/office/drawing/2010/main" val="FFFFB9" mc:Ignorable=""/>
                    </a:gs>
                    <a:gs pos="36000">
                      <a:srgbClr xmlns:mc="http://schemas.openxmlformats.org/markup-compatibility/2006" xmlns:a14="http://schemas.microsoft.com/office/drawing/2010/main" val="FFFF99" mc:Ignorable=""/>
                    </a:gs>
                    <a:gs pos="86000">
                      <a:srgbClr xmlns:mc="http://schemas.openxmlformats.org/markup-compatibility/2006" xmlns:a14="http://schemas.microsoft.com/office/drawing/2010/main" val="F6AE1E" mc:Ignorable=""/>
                    </a:gs>
                  </a:gsLst>
                  <a:lin ang="5400000" scaled="0"/>
                  <a:tileRect/>
                </a:gradFill>
                <a:effectLst>
                  <a:outerShdw blurRad="50800" dist="38100" dir="2700000" algn="tl" rotWithShape="0">
                    <a:prstClr val="black">
                      <a:alpha val="40000"/>
                    </a:prstClr>
                  </a:outerShdw>
                </a:effectLst>
                <a:latin typeface="Segoe UI" pitchFamily="34" charset="0"/>
                <a:cs typeface="Arial" charset="0"/>
              </a:rPr>
              <a:t>Product Backlog</a:t>
            </a:r>
          </a:p>
        </p:txBody>
      </p:sp>
      <p:sp>
        <p:nvSpPr>
          <p:cNvPr id="11" name="TextBox 10"/>
          <p:cNvSpPr txBox="1"/>
          <p:nvPr/>
        </p:nvSpPr>
        <p:spPr>
          <a:xfrm>
            <a:off x="457200" y="1905000"/>
            <a:ext cx="1600200" cy="369332"/>
          </a:xfrm>
          <a:prstGeom prst="rect">
            <a:avLst/>
          </a:prstGeom>
          <a:noFill/>
        </p:spPr>
        <p:txBody>
          <a:bodyPr wrap="square" rtlCol="0">
            <a:spAutoFit/>
          </a:bodyPr>
          <a:lstStyle/>
          <a:p>
            <a:r>
              <a:rPr lang="en-US" dirty="0" smtClean="0"/>
              <a:t>User Stories</a:t>
            </a:r>
          </a:p>
        </p:txBody>
      </p:sp>
      <p:cxnSp>
        <p:nvCxnSpPr>
          <p:cNvPr id="12" name="Straight Connector 11"/>
          <p:cNvCxnSpPr/>
          <p:nvPr/>
        </p:nvCxnSpPr>
        <p:spPr>
          <a:xfrm>
            <a:off x="533400" y="2286000"/>
            <a:ext cx="20574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5181600" y="2438400"/>
            <a:ext cx="73152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28" name="Rounded Rectangle 27"/>
          <p:cNvSpPr/>
          <p:nvPr/>
        </p:nvSpPr>
        <p:spPr bwMode="auto">
          <a:xfrm>
            <a:off x="5181600" y="2895600"/>
            <a:ext cx="109728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29" name="Rounded Rectangle 28"/>
          <p:cNvSpPr/>
          <p:nvPr/>
        </p:nvSpPr>
        <p:spPr bwMode="auto">
          <a:xfrm>
            <a:off x="5181600" y="3352800"/>
            <a:ext cx="73152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nvGrpSpPr>
          <p:cNvPr id="4"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grpSp>
        <p:nvGrpSpPr>
          <p:cNvPr id="5" name="Group 35"/>
          <p:cNvGrpSpPr/>
          <p:nvPr/>
        </p:nvGrpSpPr>
        <p:grpSpPr>
          <a:xfrm>
            <a:off x="7010403" y="5486400"/>
            <a:ext cx="1097280" cy="838200"/>
            <a:chOff x="7391403" y="5486400"/>
            <a:chExt cx="1097280" cy="838200"/>
          </a:xfrm>
        </p:grpSpPr>
        <p:sp>
          <p:nvSpPr>
            <p:cNvPr id="37" name="Rounded Rectangle 36"/>
            <p:cNvSpPr/>
            <p:nvPr/>
          </p:nvSpPr>
          <p:spPr bwMode="auto">
            <a:xfrm>
              <a:off x="7391403" y="5486400"/>
              <a:ext cx="7315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8" name="Rounded Rectangle 37"/>
            <p:cNvSpPr/>
            <p:nvPr/>
          </p:nvSpPr>
          <p:spPr bwMode="auto">
            <a:xfrm>
              <a:off x="7391403" y="5657850"/>
              <a:ext cx="2743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9" name="Rounded Rectangle 38"/>
            <p:cNvSpPr/>
            <p:nvPr/>
          </p:nvSpPr>
          <p:spPr bwMode="auto">
            <a:xfrm>
              <a:off x="7391403" y="5829300"/>
              <a:ext cx="6400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0" name="Rounded Rectangle 39"/>
            <p:cNvSpPr/>
            <p:nvPr/>
          </p:nvSpPr>
          <p:spPr bwMode="auto">
            <a:xfrm>
              <a:off x="7391403" y="6000750"/>
              <a:ext cx="10972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1" name="Rounded Rectangle 40"/>
            <p:cNvSpPr/>
            <p:nvPr/>
          </p:nvSpPr>
          <p:spPr bwMode="auto">
            <a:xfrm>
              <a:off x="7391403" y="6172200"/>
              <a:ext cx="100584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grpSp>
        <p:nvGrpSpPr>
          <p:cNvPr id="6"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55" name="TextBox 54"/>
          <p:cNvSpPr txBox="1"/>
          <p:nvPr/>
        </p:nvSpPr>
        <p:spPr>
          <a:xfrm>
            <a:off x="5029200" y="1905000"/>
            <a:ext cx="1600200" cy="369332"/>
          </a:xfrm>
          <a:prstGeom prst="rect">
            <a:avLst/>
          </a:prstGeom>
          <a:noFill/>
        </p:spPr>
        <p:txBody>
          <a:bodyPr wrap="square" rtlCol="0">
            <a:spAutoFit/>
          </a:bodyPr>
          <a:lstStyle/>
          <a:p>
            <a:r>
              <a:rPr lang="en-US" dirty="0" smtClean="0"/>
              <a:t>User Stories</a:t>
            </a:r>
          </a:p>
        </p:txBody>
      </p:sp>
      <p:cxnSp>
        <p:nvCxnSpPr>
          <p:cNvPr id="56" name="Straight Connector 55"/>
          <p:cNvCxnSpPr/>
          <p:nvPr/>
        </p:nvCxnSpPr>
        <p:spPr>
          <a:xfrm>
            <a:off x="5029200" y="2286000"/>
            <a:ext cx="3352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H="1" flipV="1">
            <a:off x="5410200" y="3657600"/>
            <a:ext cx="27432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858000" y="1905000"/>
            <a:ext cx="1606034" cy="369332"/>
          </a:xfrm>
          <a:prstGeom prst="rect">
            <a:avLst/>
          </a:prstGeom>
          <a:noFill/>
        </p:spPr>
        <p:txBody>
          <a:bodyPr wrap="square" rtlCol="0">
            <a:spAutoFit/>
          </a:bodyPr>
          <a:lstStyle/>
          <a:p>
            <a:r>
              <a:rPr lang="en-US" dirty="0" smtClean="0"/>
              <a:t>Tasks (hours)</a:t>
            </a:r>
          </a:p>
        </p:txBody>
      </p:sp>
      <p:sp>
        <p:nvSpPr>
          <p:cNvPr id="59" name="Rectangle 58"/>
          <p:cNvSpPr/>
          <p:nvPr/>
        </p:nvSpPr>
        <p:spPr>
          <a:xfrm>
            <a:off x="4953000" y="1295400"/>
            <a:ext cx="2527038" cy="523220"/>
          </a:xfrm>
          <a:prstGeom prst="rect">
            <a:avLst/>
          </a:prstGeom>
        </p:spPr>
        <p:txBody>
          <a:bodyPr wrap="none">
            <a:spAutoFit/>
          </a:bodyPr>
          <a:lstStyle/>
          <a:p>
            <a:r>
              <a:rPr lang="en-US" sz="2800" spc="-150" dirty="0" smtClean="0">
                <a:ln w="3175">
                  <a:noFill/>
                </a:ln>
                <a:gradFill flip="none" rotWithShape="1">
                  <a:gsLst>
                    <a:gs pos="0">
                      <a:srgbClr xmlns:mc="http://schemas.openxmlformats.org/markup-compatibility/2006" xmlns:a14="http://schemas.microsoft.com/office/drawing/2010/main" val="FFFFB9" mc:Ignorable=""/>
                    </a:gs>
                    <a:gs pos="36000">
                      <a:srgbClr xmlns:mc="http://schemas.openxmlformats.org/markup-compatibility/2006" xmlns:a14="http://schemas.microsoft.com/office/drawing/2010/main" val="FFFF99" mc:Ignorable=""/>
                    </a:gs>
                    <a:gs pos="86000">
                      <a:srgbClr xmlns:mc="http://schemas.openxmlformats.org/markup-compatibility/2006" xmlns:a14="http://schemas.microsoft.com/office/drawing/2010/main" val="F6AE1E" mc:Ignorable=""/>
                    </a:gs>
                  </a:gsLst>
                  <a:lin ang="5400000" scaled="0"/>
                  <a:tileRect/>
                </a:gradFill>
                <a:effectLst>
                  <a:outerShdw blurRad="50800" dist="38100" dir="2700000" algn="tl" rotWithShape="0">
                    <a:prstClr val="black">
                      <a:alpha val="40000"/>
                    </a:prstClr>
                  </a:outerShdw>
                </a:effectLst>
                <a:latin typeface="Segoe UI" pitchFamily="34" charset="0"/>
                <a:cs typeface="Arial" charset="0"/>
              </a:rPr>
              <a:t>Iteration Backlog</a:t>
            </a:r>
          </a:p>
        </p:txBody>
      </p:sp>
      <p:cxnSp>
        <p:nvCxnSpPr>
          <p:cNvPr id="64" name="Straight Arrow Connector 63"/>
          <p:cNvCxnSpPr/>
          <p:nvPr/>
        </p:nvCxnSpPr>
        <p:spPr>
          <a:xfrm>
            <a:off x="1981200" y="2590800"/>
            <a:ext cx="30480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362200" y="3048000"/>
            <a:ext cx="26670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1905000" y="3505200"/>
            <a:ext cx="31242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019800" y="2590800"/>
            <a:ext cx="8382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400800" y="3124200"/>
            <a:ext cx="457200" cy="3048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16200000" flipH="1">
            <a:off x="5524500" y="4076700"/>
            <a:ext cx="1828800" cy="8382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 name="Group 79"/>
          <p:cNvGrpSpPr/>
          <p:nvPr/>
        </p:nvGrpSpPr>
        <p:grpSpPr>
          <a:xfrm>
            <a:off x="609600" y="2438400"/>
            <a:ext cx="1097280" cy="3124200"/>
            <a:chOff x="609600" y="2438400"/>
            <a:chExt cx="1097280" cy="3124200"/>
          </a:xfrm>
        </p:grpSpPr>
        <p:grpSp>
          <p:nvGrpSpPr>
            <p:cNvPr id="8" name="Group 27"/>
            <p:cNvGrpSpPr/>
            <p:nvPr/>
          </p:nvGrpSpPr>
          <p:grpSpPr>
            <a:xfrm>
              <a:off x="609600" y="2438400"/>
              <a:ext cx="1097280" cy="3124200"/>
              <a:chOff x="908566" y="2139434"/>
              <a:chExt cx="1097280" cy="3124200"/>
            </a:xfrm>
          </p:grpSpPr>
          <p:sp>
            <p:nvSpPr>
              <p:cNvPr id="65" name="Rounded Rectangle 64"/>
              <p:cNvSpPr/>
              <p:nvPr/>
            </p:nvSpPr>
            <p:spPr bwMode="auto">
              <a:xfrm>
                <a:off x="908566" y="2139434"/>
                <a:ext cx="73152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7" name="Rounded Rectangle 66"/>
              <p:cNvSpPr/>
              <p:nvPr/>
            </p:nvSpPr>
            <p:spPr bwMode="auto">
              <a:xfrm>
                <a:off x="908566" y="2596634"/>
                <a:ext cx="109728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72" name="Rounded Rectangle 71"/>
              <p:cNvSpPr/>
              <p:nvPr/>
            </p:nvSpPr>
            <p:spPr bwMode="auto">
              <a:xfrm>
                <a:off x="908566" y="3511034"/>
                <a:ext cx="4572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74" name="Rounded Rectangle 73"/>
              <p:cNvSpPr/>
              <p:nvPr/>
            </p:nvSpPr>
            <p:spPr bwMode="auto">
              <a:xfrm>
                <a:off x="908566" y="3053834"/>
                <a:ext cx="73152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77" name="Rounded Rectangle 76"/>
              <p:cNvSpPr/>
              <p:nvPr/>
            </p:nvSpPr>
            <p:spPr bwMode="auto">
              <a:xfrm>
                <a:off x="908566" y="4425434"/>
                <a:ext cx="10668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78" name="Rounded Rectangle 77"/>
              <p:cNvSpPr/>
              <p:nvPr/>
            </p:nvSpPr>
            <p:spPr bwMode="auto">
              <a:xfrm>
                <a:off x="908566" y="4882634"/>
                <a:ext cx="2286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79" name="Rounded Rectangle 78"/>
            <p:cNvSpPr/>
            <p:nvPr/>
          </p:nvSpPr>
          <p:spPr bwMode="auto">
            <a:xfrm>
              <a:off x="609600" y="4267200"/>
              <a:ext cx="8382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81" name="8-Point Star 80"/>
          <p:cNvSpPr/>
          <p:nvPr/>
        </p:nvSpPr>
        <p:spPr bwMode="auto">
          <a:xfrm>
            <a:off x="1447800" y="24384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1</a:t>
            </a:r>
          </a:p>
        </p:txBody>
      </p:sp>
      <p:sp>
        <p:nvSpPr>
          <p:cNvPr id="83" name="8-Point Star 82"/>
          <p:cNvSpPr/>
          <p:nvPr/>
        </p:nvSpPr>
        <p:spPr bwMode="auto">
          <a:xfrm>
            <a:off x="1828800" y="28956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1</a:t>
            </a:r>
          </a:p>
        </p:txBody>
      </p:sp>
      <p:sp>
        <p:nvSpPr>
          <p:cNvPr id="85" name="8-Point Star 84"/>
          <p:cNvSpPr/>
          <p:nvPr/>
        </p:nvSpPr>
        <p:spPr bwMode="auto">
          <a:xfrm>
            <a:off x="1447800" y="33528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1</a:t>
            </a:r>
          </a:p>
        </p:txBody>
      </p:sp>
      <p:sp>
        <p:nvSpPr>
          <p:cNvPr id="75" name="8-Point Star 74"/>
          <p:cNvSpPr/>
          <p:nvPr/>
        </p:nvSpPr>
        <p:spPr bwMode="auto">
          <a:xfrm>
            <a:off x="1143000" y="38100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1</a:t>
            </a:r>
          </a:p>
        </p:txBody>
      </p:sp>
      <p:cxnSp>
        <p:nvCxnSpPr>
          <p:cNvPr id="76" name="Straight Arrow Connector 75"/>
          <p:cNvCxnSpPr/>
          <p:nvPr/>
        </p:nvCxnSpPr>
        <p:spPr>
          <a:xfrm flipV="1">
            <a:off x="1676400" y="3505200"/>
            <a:ext cx="3352800" cy="4572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5181600" y="3352800"/>
            <a:ext cx="45720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cxnSp>
        <p:nvCxnSpPr>
          <p:cNvPr id="88" name="Straight Arrow Connector 87"/>
          <p:cNvCxnSpPr/>
          <p:nvPr/>
        </p:nvCxnSpPr>
        <p:spPr>
          <a:xfrm rot="16200000" flipH="1">
            <a:off x="5562600" y="3733800"/>
            <a:ext cx="1447800" cy="11430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35"/>
          <p:cNvGrpSpPr/>
          <p:nvPr/>
        </p:nvGrpSpPr>
        <p:grpSpPr>
          <a:xfrm>
            <a:off x="7010400" y="5505450"/>
            <a:ext cx="457200" cy="666750"/>
            <a:chOff x="7391403" y="5486400"/>
            <a:chExt cx="457200" cy="666750"/>
          </a:xfrm>
        </p:grpSpPr>
        <p:sp>
          <p:nvSpPr>
            <p:cNvPr id="93" name="Rounded Rectangle 92"/>
            <p:cNvSpPr/>
            <p:nvPr/>
          </p:nvSpPr>
          <p:spPr bwMode="auto">
            <a:xfrm>
              <a:off x="7391403" y="5486400"/>
              <a:ext cx="45720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94" name="Rounded Rectangle 93"/>
            <p:cNvSpPr/>
            <p:nvPr/>
          </p:nvSpPr>
          <p:spPr bwMode="auto">
            <a:xfrm>
              <a:off x="7391403" y="5657850"/>
              <a:ext cx="2743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95" name="Rounded Rectangle 94"/>
            <p:cNvSpPr/>
            <p:nvPr/>
          </p:nvSpPr>
          <p:spPr bwMode="auto">
            <a:xfrm>
              <a:off x="7391403" y="5829300"/>
              <a:ext cx="18288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96" name="Rounded Rectangle 95"/>
            <p:cNvSpPr/>
            <p:nvPr/>
          </p:nvSpPr>
          <p:spPr bwMode="auto">
            <a:xfrm>
              <a:off x="7391403" y="6000750"/>
              <a:ext cx="274320" cy="1524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98" name="Explosion 1 97"/>
          <p:cNvSpPr/>
          <p:nvPr/>
        </p:nvSpPr>
        <p:spPr bwMode="auto">
          <a:xfrm>
            <a:off x="6858000" y="5257800"/>
            <a:ext cx="1905000" cy="1219200"/>
          </a:xfrm>
          <a:prstGeom prst="irregularSeal1">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Commit</a:t>
            </a: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a:t>
            </a:r>
          </a:p>
        </p:txBody>
      </p:sp>
      <p:grpSp>
        <p:nvGrpSpPr>
          <p:cNvPr id="10" name="Group 105"/>
          <p:cNvGrpSpPr/>
          <p:nvPr/>
        </p:nvGrpSpPr>
        <p:grpSpPr>
          <a:xfrm>
            <a:off x="609600" y="2438400"/>
            <a:ext cx="1097280" cy="1752600"/>
            <a:chOff x="762000" y="2590800"/>
            <a:chExt cx="1097280" cy="1752600"/>
          </a:xfrm>
        </p:grpSpPr>
        <p:sp>
          <p:nvSpPr>
            <p:cNvPr id="103" name="Rounded Rectangle 102"/>
            <p:cNvSpPr/>
            <p:nvPr/>
          </p:nvSpPr>
          <p:spPr bwMode="auto">
            <a:xfrm>
              <a:off x="762000" y="2590800"/>
              <a:ext cx="73152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04" name="Rounded Rectangle 103"/>
            <p:cNvSpPr/>
            <p:nvPr/>
          </p:nvSpPr>
          <p:spPr bwMode="auto">
            <a:xfrm>
              <a:off x="762000" y="3048000"/>
              <a:ext cx="109728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05" name="Rounded Rectangle 104"/>
            <p:cNvSpPr/>
            <p:nvPr/>
          </p:nvSpPr>
          <p:spPr bwMode="auto">
            <a:xfrm>
              <a:off x="762000" y="3962400"/>
              <a:ext cx="457200" cy="381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102" name="Rounded Rectangular Callout 101"/>
          <p:cNvSpPr/>
          <p:nvPr/>
        </p:nvSpPr>
        <p:spPr bwMode="auto">
          <a:xfrm>
            <a:off x="2286000" y="3581400"/>
            <a:ext cx="3124200" cy="2133600"/>
          </a:xfrm>
          <a:prstGeom prst="wedgeRoundRectCallout">
            <a:avLst>
              <a:gd name="adj1" fmla="val -66554"/>
              <a:gd name="adj2" fmla="val -39834"/>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larger story is removed from the sprint and the team considers a smaller story on the backlog</a:t>
            </a:r>
          </a:p>
        </p:txBody>
      </p:sp>
      <p:sp>
        <p:nvSpPr>
          <p:cNvPr id="80" name="TextBox 79"/>
          <p:cNvSpPr txBox="1"/>
          <p:nvPr/>
        </p:nvSpPr>
        <p:spPr>
          <a:xfrm>
            <a:off x="1181100" y="3752850"/>
            <a:ext cx="304800" cy="46166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xmlns:mc="http://schemas.openxmlformats.org/markup-compatibility/2006" xmlns:a14="http://schemas.microsoft.com/office/drawing/2010/main" val="000000" mc:Ignorable="">
                      <a:alpha val="38000"/>
                    </a:srgbClr>
                  </a:outerShdw>
                </a:effectLst>
              </a:rPr>
              <a:t>?</a:t>
            </a:r>
            <a:endParaRPr lang="en-US"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xmlns:mc="http://schemas.openxmlformats.org/markup-compatibility/2006" xmlns:a14="http://schemas.microsoft.com/office/drawing/2010/main" val="000000" mc:Ignorable="">
                    <a:alpha val="38000"/>
                  </a:srgbClr>
                </a:outerShdw>
              </a:effectLst>
            </a:endParaRPr>
          </a:p>
        </p:txBody>
      </p:sp>
      <p:sp>
        <p:nvSpPr>
          <p:cNvPr id="82" name="Explosion 1 81"/>
          <p:cNvSpPr/>
          <p:nvPr/>
        </p:nvSpPr>
        <p:spPr bwMode="auto">
          <a:xfrm>
            <a:off x="6858000" y="3581400"/>
            <a:ext cx="1905000" cy="1219200"/>
          </a:xfrm>
          <a:prstGeom prst="irregularSeal1">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Commit</a:t>
            </a: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a:t>
            </a:r>
          </a:p>
        </p:txBody>
      </p:sp>
      <p:sp>
        <p:nvSpPr>
          <p:cNvPr id="84" name="Explosion 1 83"/>
          <p:cNvSpPr/>
          <p:nvPr/>
        </p:nvSpPr>
        <p:spPr bwMode="auto">
          <a:xfrm>
            <a:off x="6858000" y="2209800"/>
            <a:ext cx="1905000" cy="1219200"/>
          </a:xfrm>
          <a:prstGeom prst="irregularSeal1">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Commit</a:t>
            </a: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a:t>
            </a:r>
          </a:p>
        </p:txBody>
      </p:sp>
      <p:sp>
        <p:nvSpPr>
          <p:cNvPr id="101" name="Rounded Rectangular Callout 100"/>
          <p:cNvSpPr/>
          <p:nvPr/>
        </p:nvSpPr>
        <p:spPr bwMode="auto">
          <a:xfrm>
            <a:off x="3962400" y="4724400"/>
            <a:ext cx="2590800" cy="1447800"/>
          </a:xfrm>
          <a:prstGeom prst="wedgeRoundRectCallout">
            <a:avLst>
              <a:gd name="adj1" fmla="val 63845"/>
              <a:gd name="adj2" fmla="val 2224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can commit to this smaller story</a:t>
            </a:r>
          </a:p>
        </p:txBody>
      </p:sp>
      <p:sp>
        <p:nvSpPr>
          <p:cNvPr id="86" name="Rounded Rectangular Callout 85"/>
          <p:cNvSpPr/>
          <p:nvPr/>
        </p:nvSpPr>
        <p:spPr bwMode="auto">
          <a:xfrm>
            <a:off x="3581400" y="4191000"/>
            <a:ext cx="2590800" cy="1752600"/>
          </a:xfrm>
          <a:prstGeom prst="wedgeRoundRectCallout">
            <a:avLst>
              <a:gd name="adj1" fmla="val 69847"/>
              <a:gd name="adj2" fmla="val -48083"/>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sprint is now planned and the team is ready to get started!</a:t>
            </a:r>
          </a:p>
        </p:txBody>
      </p:sp>
      <p:pic>
        <p:nvPicPr>
          <p:cNvPr id="89" name="Picture 4" descr="C:\Users\abjork\AppData\Local\Microsoft\Windows\Temporary Internet Files\Content.IE5\QF7FN2HY\MCj03983830000[1].wmf"/>
          <p:cNvPicPr>
            <a:picLocks noChangeAspect="1" noChangeArrowheads="1"/>
          </p:cNvPicPr>
          <p:nvPr/>
        </p:nvPicPr>
        <p:blipFill>
          <a:blip r:embed="rId3"/>
          <a:srcRect/>
          <a:stretch>
            <a:fillRect/>
          </a:stretch>
        </p:blipFill>
        <p:spPr bwMode="auto">
          <a:xfrm>
            <a:off x="2895600" y="1447800"/>
            <a:ext cx="1979612" cy="1527175"/>
          </a:xfrm>
          <a:prstGeom prst="rect">
            <a:avLst/>
          </a:prstGeom>
          <a:noFill/>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10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8"/>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0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5" grpId="0" animBg="1"/>
      <p:bldP spid="75" grpId="0" animBg="1"/>
      <p:bldP spid="87" grpId="0" animBg="1"/>
      <p:bldP spid="98" grpId="0" animBg="1"/>
      <p:bldP spid="98" grpId="1" animBg="1"/>
      <p:bldP spid="102" grpId="0" animBg="1"/>
      <p:bldP spid="80" grpId="0"/>
      <p:bldP spid="82" grpId="0" animBg="1"/>
      <p:bldP spid="84" grpId="0" animBg="1"/>
      <p:bldP spid="101" grpId="0" animBg="1"/>
      <p:bldP spid="101" grpId="1" animBg="1"/>
      <p:bldP spid="8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smtClean="0"/>
              <a:t>Demo: Sprint Planning</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81000" y="1411552"/>
            <a:ext cx="8458200" cy="5287601"/>
          </a:xfrm>
        </p:spPr>
        <p:txBody>
          <a:bodyPr/>
          <a:lstStyle/>
          <a:p>
            <a:r>
              <a:rPr lang="en-US" dirty="0" smtClean="0"/>
              <a:t>Scrum with TFS 2010 using MSF for Agile 5.0</a:t>
            </a:r>
          </a:p>
          <a:p>
            <a:pPr lvl="1"/>
            <a:r>
              <a:rPr lang="en-US" dirty="0" smtClean="0"/>
              <a:t>Planning the Project</a:t>
            </a:r>
          </a:p>
          <a:p>
            <a:pPr lvl="2"/>
            <a:r>
              <a:rPr lang="en-US" dirty="0" smtClean="0"/>
              <a:t>How do you plan the project?</a:t>
            </a:r>
          </a:p>
          <a:p>
            <a:pPr lvl="2"/>
            <a:r>
              <a:rPr lang="en-US" dirty="0" smtClean="0"/>
              <a:t>Project planning in TFS 2010</a:t>
            </a:r>
          </a:p>
          <a:p>
            <a:pPr lvl="1"/>
            <a:r>
              <a:rPr lang="en-US" dirty="0" smtClean="0"/>
              <a:t>Planning a Sprint</a:t>
            </a:r>
          </a:p>
          <a:p>
            <a:pPr lvl="2"/>
            <a:r>
              <a:rPr lang="en-US" dirty="0" smtClean="0"/>
              <a:t>What is sprint planning?</a:t>
            </a:r>
          </a:p>
          <a:p>
            <a:pPr lvl="2"/>
            <a:r>
              <a:rPr lang="en-US" dirty="0" smtClean="0"/>
              <a:t>Sprint planning in TFS 2010</a:t>
            </a:r>
          </a:p>
          <a:p>
            <a:pPr lvl="1"/>
            <a:r>
              <a:rPr lang="en-US" dirty="0" smtClean="0"/>
              <a:t>Running a Sprint</a:t>
            </a:r>
          </a:p>
          <a:p>
            <a:pPr lvl="2"/>
            <a:r>
              <a:rPr lang="en-US" dirty="0" smtClean="0"/>
              <a:t>How do you run a sprint?</a:t>
            </a:r>
          </a:p>
          <a:p>
            <a:pPr lvl="2"/>
            <a:r>
              <a:rPr lang="en-US" dirty="0" smtClean="0"/>
              <a:t>Running a sprint in TFS 2010</a:t>
            </a:r>
          </a:p>
          <a:p>
            <a:endParaRPr lang="en-US" dirty="0" smtClean="0"/>
          </a:p>
        </p:txBody>
      </p:sp>
      <p:pic>
        <p:nvPicPr>
          <p:cNvPr id="4" name="Picture 2" descr="C:\Users\abjork\AppData\Local\Microsoft\Windows\Temporary Internet Files\Content.IE5\H6N9WTTJ\MCj04421390000[1].png"/>
          <p:cNvPicPr>
            <a:picLocks noChangeAspect="1" noChangeArrowheads="1"/>
          </p:cNvPicPr>
          <p:nvPr/>
        </p:nvPicPr>
        <p:blipFill>
          <a:blip r:embed="rId3">
            <a:duotone>
              <a:prstClr val="black"/>
              <a:schemeClr val="accent4">
                <a:tint val="45000"/>
                <a:satMod val="400000"/>
              </a:schemeClr>
            </a:duotone>
          </a:blip>
          <a:srcRect/>
          <a:stretch>
            <a:fillRect/>
          </a:stretch>
        </p:blipFill>
        <p:spPr bwMode="auto">
          <a:xfrm>
            <a:off x="666750" y="1828800"/>
            <a:ext cx="552450" cy="563802"/>
          </a:xfrm>
          <a:prstGeom prst="rect">
            <a:avLst/>
          </a:prstGeom>
          <a:noFill/>
        </p:spPr>
      </p:pic>
      <p:pic>
        <p:nvPicPr>
          <p:cNvPr id="5" name="Picture 2" descr="C:\Users\abjork\AppData\Local\Microsoft\Windows\Temporary Internet Files\Content.IE5\H6N9WTTJ\MCj04421390000[1].png"/>
          <p:cNvPicPr>
            <a:picLocks noChangeAspect="1" noChangeArrowheads="1"/>
          </p:cNvPicPr>
          <p:nvPr/>
        </p:nvPicPr>
        <p:blipFill>
          <a:blip r:embed="rId3">
            <a:duotone>
              <a:prstClr val="black"/>
              <a:schemeClr val="accent4">
                <a:tint val="45000"/>
                <a:satMod val="400000"/>
              </a:schemeClr>
            </a:duotone>
          </a:blip>
          <a:srcRect/>
          <a:stretch>
            <a:fillRect/>
          </a:stretch>
        </p:blipFill>
        <p:spPr bwMode="auto">
          <a:xfrm>
            <a:off x="666750" y="3114675"/>
            <a:ext cx="552450" cy="563802"/>
          </a:xfrm>
          <a:prstGeom prst="rect">
            <a:avLst/>
          </a:prstGeom>
          <a:noFill/>
        </p:spPr>
      </p:pic>
      <p:pic>
        <p:nvPicPr>
          <p:cNvPr id="6" name="Picture 2" descr="C:\Users\abjork\AppData\Local\Microsoft\Windows\Temporary Internet Files\Content.IE5\A1Q8OQGT\MCj04421440000[1].png"/>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680204" y="4386072"/>
            <a:ext cx="548521" cy="566928"/>
          </a:xfrm>
          <a:prstGeom prst="rect">
            <a:avLst/>
          </a:prstGeom>
          <a:noFill/>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t>
            </a:r>
            <a:r>
              <a:rPr dirty="0" smtClean="0"/>
              <a:t>unning a Sprint</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Sprint</a:t>
            </a:r>
            <a:endParaRPr lang="en-US" dirty="0"/>
          </a:p>
        </p:txBody>
      </p:sp>
      <p:sp>
        <p:nvSpPr>
          <p:cNvPr id="7" name="Text Placeholder 2"/>
          <p:cNvSpPr txBox="1">
            <a:spLocks/>
          </p:cNvSpPr>
          <p:nvPr/>
        </p:nvSpPr>
        <p:spPr>
          <a:xfrm>
            <a:off x="381000" y="1411552"/>
            <a:ext cx="5105400" cy="2511457"/>
          </a:xfrm>
          <a:prstGeom prst="rect">
            <a:avLst/>
          </a:prstGeom>
        </p:spPr>
        <p:txBody>
          <a:bodyPr vert="horz" wrap="square" lIns="0" tIns="0" rIns="0" bIns="0" rtlCol="0">
            <a:spAutoFit/>
          </a:bodyPr>
          <a:lstStyle/>
          <a:p>
            <a:pPr marL="457200" marR="0" lvl="0" indent="-457200" algn="l" defTabSz="914363" rtl="0" eaLnBrk="1" fontAlgn="auto" latinLnBrk="0" hangingPunct="1">
              <a:lnSpc>
                <a:spcPct val="90000"/>
              </a:lnSpc>
              <a:spcBef>
                <a:spcPct val="20000"/>
              </a:spcBef>
              <a:spcAft>
                <a:spcPts val="0"/>
              </a:spcAft>
              <a:buClrTx/>
              <a:buSzTx/>
              <a:buFontTx/>
              <a:buBlip>
                <a:blip r:embed="rId2"/>
              </a:buBlip>
              <a:tabLst/>
              <a:defRPr/>
            </a:pPr>
            <a:r>
              <a:rPr lang="en-US" sz="3200" noProof="0" dirty="0" smtClean="0">
                <a:latin typeface="Segoe UI" pitchFamily="34" charset="0"/>
              </a:rPr>
              <a:t>Record completed work </a:t>
            </a:r>
          </a:p>
          <a:p>
            <a:pPr marL="457200" marR="0" lvl="0" indent="-457200" algn="l" defTabSz="914363" rtl="0" eaLnBrk="1" fontAlgn="auto" latinLnBrk="0" hangingPunct="1">
              <a:lnSpc>
                <a:spcPct val="90000"/>
              </a:lnSpc>
              <a:spcBef>
                <a:spcPct val="20000"/>
              </a:spcBef>
              <a:spcAft>
                <a:spcPts val="0"/>
              </a:spcAft>
              <a:buClrTx/>
              <a:buSzTx/>
              <a:buFontTx/>
              <a:buBlip>
                <a:blip r:embed="rId2"/>
              </a:buBlip>
              <a:tabLst/>
              <a:defRPr/>
            </a:pPr>
            <a:r>
              <a:rPr lang="en-US" sz="3200" noProof="0" dirty="0" smtClean="0">
                <a:latin typeface="Segoe UI" pitchFamily="34" charset="0"/>
              </a:rPr>
              <a:t>Track progress with reports and dashboards</a:t>
            </a:r>
          </a:p>
          <a:p>
            <a:pPr marL="457200" marR="0" lvl="0" indent="-457200" algn="l" defTabSz="914363" rtl="0" eaLnBrk="1" fontAlgn="auto" latinLnBrk="0" hangingPunct="1">
              <a:lnSpc>
                <a:spcPct val="90000"/>
              </a:lnSpc>
              <a:spcBef>
                <a:spcPct val="20000"/>
              </a:spcBef>
              <a:spcAft>
                <a:spcPts val="0"/>
              </a:spcAft>
              <a:buClrTx/>
              <a:buSzTx/>
              <a:buFontTx/>
              <a:buBlip>
                <a:blip r:embed="rId2"/>
              </a:buBlip>
              <a:tabLst/>
              <a:defRPr/>
            </a:pPr>
            <a:r>
              <a:rPr kumimoji="0" lang="en-US" sz="3200" b="0" i="0" u="none" strike="noStrike" kern="1200" cap="none" spc="0" normalizeH="0" dirty="0" smtClean="0">
                <a:ln>
                  <a:noFill/>
                </a:ln>
                <a:solidFill>
                  <a:schemeClr val="tx1"/>
                </a:solidFill>
                <a:effectLst/>
                <a:uLnTx/>
                <a:uFillTx/>
                <a:latin typeface="Segoe UI" pitchFamily="34" charset="0"/>
                <a:ea typeface="+mn-ea"/>
                <a:cs typeface="+mn-cs"/>
              </a:rPr>
              <a:t>Retrospectives</a:t>
            </a:r>
          </a:p>
          <a:p>
            <a:pPr marL="457200" marR="0" lvl="0" indent="-457200" algn="l" defTabSz="914363" rtl="0" eaLnBrk="1" fontAlgn="auto" latinLnBrk="0" hangingPunct="1">
              <a:lnSpc>
                <a:spcPct val="90000"/>
              </a:lnSpc>
              <a:spcBef>
                <a:spcPct val="20000"/>
              </a:spcBef>
              <a:spcAft>
                <a:spcPts val="0"/>
              </a:spcAft>
              <a:buClrTx/>
              <a:buSzTx/>
              <a:buFontTx/>
              <a:buBlip>
                <a:blip r:embed="rId2"/>
              </a:buBlip>
              <a:tabLst/>
              <a:defRPr/>
            </a:pPr>
            <a:endParaRPr kumimoji="0" lang="en-US" sz="3200" b="0" i="0" u="none" strike="noStrike" kern="1200" cap="none" spc="0" normalizeH="0" baseline="0" noProof="0" dirty="0" smtClean="0">
              <a:ln>
                <a:noFill/>
              </a:ln>
              <a:solidFill>
                <a:schemeClr val="tx1"/>
              </a:solidFill>
              <a:effectLst/>
              <a:uLnTx/>
              <a:uFillTx/>
              <a:latin typeface="Segoe UI" pitchFamily="34" charset="0"/>
              <a:ea typeface="+mn-ea"/>
              <a:cs typeface="+mn-cs"/>
            </a:endParaRPr>
          </a:p>
        </p:txBody>
      </p:sp>
      <p:pic>
        <p:nvPicPr>
          <p:cNvPr id="8" name="Picture 2"/>
          <p:cNvPicPr>
            <a:picLocks noChangeAspect="1" noChangeArrowheads="1"/>
          </p:cNvPicPr>
          <p:nvPr/>
        </p:nvPicPr>
        <p:blipFill>
          <a:blip r:embed="rId3"/>
          <a:srcRect/>
          <a:stretch>
            <a:fillRect/>
          </a:stretch>
        </p:blipFill>
        <p:spPr bwMode="auto">
          <a:xfrm>
            <a:off x="5486400" y="1524000"/>
            <a:ext cx="3657600" cy="2958024"/>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pic>
        <p:nvPicPr>
          <p:cNvPr id="6" name="Picture 2" descr="E:\ABjork\Pictures\Dashboards Beta2\Burndown 1.JPG"/>
          <p:cNvPicPr>
            <a:picLocks noChangeAspect="1" noChangeArrowheads="1"/>
          </p:cNvPicPr>
          <p:nvPr/>
        </p:nvPicPr>
        <p:blipFill>
          <a:blip r:embed="rId4"/>
          <a:srcRect/>
          <a:stretch>
            <a:fillRect/>
          </a:stretch>
        </p:blipFill>
        <p:spPr bwMode="auto">
          <a:xfrm>
            <a:off x="5029200" y="2209799"/>
            <a:ext cx="3657600" cy="2751162"/>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1981200" y="990600"/>
            <a:ext cx="4572000" cy="3691086"/>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a:xfrm>
            <a:off x="381000" y="230188"/>
            <a:ext cx="8382000" cy="664797"/>
          </a:xfrm>
        </p:spPr>
        <p:txBody>
          <a:bodyPr/>
          <a:lstStyle/>
          <a:p>
            <a:r>
              <a:rPr lang="en-US" dirty="0" smtClean="0"/>
              <a:t>Updating Tasks</a:t>
            </a:r>
            <a:endParaRPr lang="en-US" dirty="0"/>
          </a:p>
        </p:txBody>
      </p:sp>
      <p:pic>
        <p:nvPicPr>
          <p:cNvPr id="6" name="Picture 2"/>
          <p:cNvPicPr>
            <a:picLocks noChangeAspect="1" noChangeArrowheads="1"/>
          </p:cNvPicPr>
          <p:nvPr/>
        </p:nvPicPr>
        <p:blipFill>
          <a:blip r:embed="rId4"/>
          <a:srcRect/>
          <a:stretch>
            <a:fillRect/>
          </a:stretch>
        </p:blipFill>
        <p:spPr bwMode="auto">
          <a:xfrm>
            <a:off x="2514600" y="1524000"/>
            <a:ext cx="4572000" cy="3673542"/>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5124" name="Picture 4"/>
          <p:cNvPicPr>
            <a:picLocks noChangeAspect="1" noChangeArrowheads="1"/>
          </p:cNvPicPr>
          <p:nvPr/>
        </p:nvPicPr>
        <p:blipFill>
          <a:blip r:embed="rId5"/>
          <a:srcRect/>
          <a:stretch>
            <a:fillRect/>
          </a:stretch>
        </p:blipFill>
        <p:spPr bwMode="auto">
          <a:xfrm>
            <a:off x="3048000" y="1981200"/>
            <a:ext cx="4572000" cy="3673540"/>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8" name="Picture 3"/>
          <p:cNvPicPr>
            <a:picLocks noChangeAspect="1" noChangeArrowheads="1"/>
          </p:cNvPicPr>
          <p:nvPr/>
        </p:nvPicPr>
        <p:blipFill>
          <a:blip r:embed="rId6"/>
          <a:srcRect/>
          <a:stretch>
            <a:fillRect/>
          </a:stretch>
        </p:blipFill>
        <p:spPr bwMode="auto">
          <a:xfrm>
            <a:off x="3733800" y="2514600"/>
            <a:ext cx="4572000" cy="371939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9" name="Rounded Rectangular Callout 8"/>
          <p:cNvSpPr/>
          <p:nvPr/>
        </p:nvSpPr>
        <p:spPr bwMode="auto">
          <a:xfrm>
            <a:off x="1143000" y="4038600"/>
            <a:ext cx="3276600" cy="1066800"/>
          </a:xfrm>
          <a:prstGeom prst="wedgeRoundRectCallout">
            <a:avLst>
              <a:gd name="adj1" fmla="val 44166"/>
              <a:gd name="adj2" fmla="val -9803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Multiple interfaces for updating work items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srcRect/>
          <a:stretch>
            <a:fillRect/>
          </a:stretch>
        </p:blipFill>
        <p:spPr bwMode="auto">
          <a:xfrm>
            <a:off x="1981200" y="990600"/>
            <a:ext cx="7132320" cy="5802255"/>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p:txBody>
          <a:bodyPr/>
          <a:lstStyle/>
          <a:p>
            <a:r>
              <a:rPr lang="en-US" dirty="0" smtClean="0"/>
              <a:t>Updating Tasks</a:t>
            </a:r>
            <a:endParaRPr lang="en-US" dirty="0"/>
          </a:p>
        </p:txBody>
      </p:sp>
      <p:sp>
        <p:nvSpPr>
          <p:cNvPr id="9" name="Rounded Rectangular Callout 8"/>
          <p:cNvSpPr/>
          <p:nvPr/>
        </p:nvSpPr>
        <p:spPr bwMode="auto">
          <a:xfrm>
            <a:off x="2743200" y="3733800"/>
            <a:ext cx="2514600" cy="609600"/>
          </a:xfrm>
          <a:prstGeom prst="wedgeRoundRectCallout">
            <a:avLst>
              <a:gd name="adj1" fmla="val 64050"/>
              <a:gd name="adj2" fmla="val 4908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Team Explorer</a:t>
            </a:r>
          </a:p>
        </p:txBody>
      </p:sp>
      <p:sp>
        <p:nvSpPr>
          <p:cNvPr id="8" name="Oval 7"/>
          <p:cNvSpPr/>
          <p:nvPr/>
        </p:nvSpPr>
        <p:spPr bwMode="auto">
          <a:xfrm>
            <a:off x="5257800" y="4419600"/>
            <a:ext cx="2057400" cy="5334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981200" y="990600"/>
            <a:ext cx="7132320" cy="5758089"/>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a:xfrm>
            <a:off x="381000" y="230188"/>
            <a:ext cx="8382000" cy="664797"/>
          </a:xfrm>
        </p:spPr>
        <p:txBody>
          <a:bodyPr/>
          <a:lstStyle/>
          <a:p>
            <a:r>
              <a:rPr lang="en-US" dirty="0" smtClean="0"/>
              <a:t>Updating Tasks</a:t>
            </a:r>
            <a:endParaRPr lang="en-US" dirty="0"/>
          </a:p>
        </p:txBody>
      </p:sp>
      <p:sp>
        <p:nvSpPr>
          <p:cNvPr id="6" name="Rounded Rectangular Callout 5"/>
          <p:cNvSpPr/>
          <p:nvPr/>
        </p:nvSpPr>
        <p:spPr bwMode="auto">
          <a:xfrm>
            <a:off x="3810000" y="1752600"/>
            <a:ext cx="3048000" cy="942975"/>
          </a:xfrm>
          <a:prstGeom prst="wedgeRoundRectCallout">
            <a:avLst>
              <a:gd name="adj1" fmla="val 72274"/>
              <a:gd name="adj2" fmla="val 55742"/>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Iteration Backlog workbook</a:t>
            </a:r>
          </a:p>
        </p:txBody>
      </p:sp>
      <p:sp>
        <p:nvSpPr>
          <p:cNvPr id="7" name="Oval 6"/>
          <p:cNvSpPr/>
          <p:nvPr/>
        </p:nvSpPr>
        <p:spPr bwMode="auto">
          <a:xfrm>
            <a:off x="7477125" y="2695575"/>
            <a:ext cx="1543050" cy="5334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a:xfrm>
            <a:off x="381000" y="230188"/>
            <a:ext cx="8382000" cy="664797"/>
          </a:xfrm>
        </p:spPr>
        <p:txBody>
          <a:bodyPr/>
          <a:lstStyle/>
          <a:p>
            <a:r>
              <a:rPr lang="en-US" dirty="0" smtClean="0"/>
              <a:t>Updating Tasks</a:t>
            </a:r>
            <a:endParaRPr lang="en-US" dirty="0"/>
          </a:p>
        </p:txBody>
      </p:sp>
      <p:sp>
        <p:nvSpPr>
          <p:cNvPr id="6" name="Rounded Rectangular Callout 5"/>
          <p:cNvSpPr/>
          <p:nvPr/>
        </p:nvSpPr>
        <p:spPr bwMode="auto">
          <a:xfrm>
            <a:off x="3200400" y="2743200"/>
            <a:ext cx="2819400" cy="685800"/>
          </a:xfrm>
          <a:prstGeom prst="wedgeRoundRectCallout">
            <a:avLst>
              <a:gd name="adj1" fmla="val 64774"/>
              <a:gd name="adj2" fmla="val 55742"/>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Team Project portal</a:t>
            </a:r>
          </a:p>
        </p:txBody>
      </p:sp>
      <p:sp>
        <p:nvSpPr>
          <p:cNvPr id="12" name="Oval 11"/>
          <p:cNvSpPr/>
          <p:nvPr/>
        </p:nvSpPr>
        <p:spPr bwMode="auto">
          <a:xfrm>
            <a:off x="6324600" y="3505200"/>
            <a:ext cx="1085850" cy="4572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smtClean="0"/>
              <a:t>Business Alignment</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a:xfrm>
            <a:off x="381000" y="230188"/>
            <a:ext cx="8382000" cy="664797"/>
          </a:xfrm>
        </p:spPr>
        <p:txBody>
          <a:bodyPr/>
          <a:lstStyle/>
          <a:p>
            <a:r>
              <a:rPr lang="en-US" dirty="0" smtClean="0"/>
              <a:t>Updating Tasks</a:t>
            </a:r>
            <a:endParaRPr lang="en-US" dirty="0"/>
          </a:p>
        </p:txBody>
      </p:sp>
      <p:pic>
        <p:nvPicPr>
          <p:cNvPr id="5123" name="Picture 3"/>
          <p:cNvPicPr>
            <a:picLocks noChangeAspect="1" noChangeArrowheads="1"/>
          </p:cNvPicPr>
          <p:nvPr/>
        </p:nvPicPr>
        <p:blipFill>
          <a:blip r:embed="rId4"/>
          <a:srcRect/>
          <a:stretch>
            <a:fillRect/>
          </a:stretch>
        </p:blipFill>
        <p:spPr bwMode="auto">
          <a:xfrm>
            <a:off x="3124200" y="2514600"/>
            <a:ext cx="5129213" cy="3621702"/>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12" name="Oval 11"/>
          <p:cNvSpPr/>
          <p:nvPr/>
        </p:nvSpPr>
        <p:spPr bwMode="auto">
          <a:xfrm>
            <a:off x="6934200" y="3886200"/>
            <a:ext cx="1238250" cy="5334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a:xfrm>
            <a:off x="381000" y="230188"/>
            <a:ext cx="8382000" cy="664797"/>
          </a:xfrm>
        </p:spPr>
        <p:txBody>
          <a:bodyPr/>
          <a:lstStyle/>
          <a:p>
            <a:r>
              <a:rPr lang="en-US" dirty="0" smtClean="0"/>
              <a:t>Updating Tasks</a:t>
            </a:r>
            <a:endParaRPr lang="en-US" dirty="0"/>
          </a:p>
        </p:txBody>
      </p:sp>
      <p:sp>
        <p:nvSpPr>
          <p:cNvPr id="13" name="Oval 12"/>
          <p:cNvSpPr/>
          <p:nvPr/>
        </p:nvSpPr>
        <p:spPr bwMode="auto">
          <a:xfrm>
            <a:off x="6324600" y="3505200"/>
            <a:ext cx="1085850" cy="4572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a:xfrm>
            <a:off x="381000" y="230188"/>
            <a:ext cx="8382000" cy="664797"/>
          </a:xfrm>
        </p:spPr>
        <p:txBody>
          <a:bodyPr/>
          <a:lstStyle/>
          <a:p>
            <a:r>
              <a:rPr lang="en-US" dirty="0" smtClean="0"/>
              <a:t>Updating Tasks</a:t>
            </a:r>
            <a:endParaRPr lang="en-US" dirty="0"/>
          </a:p>
        </p:txBody>
      </p:sp>
      <p:sp>
        <p:nvSpPr>
          <p:cNvPr id="13" name="Oval 12"/>
          <p:cNvSpPr/>
          <p:nvPr/>
        </p:nvSpPr>
        <p:spPr bwMode="auto">
          <a:xfrm>
            <a:off x="4648200" y="3048000"/>
            <a:ext cx="1085850" cy="4572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7" name="Rounded Rectangular Callout 6"/>
          <p:cNvSpPr/>
          <p:nvPr/>
        </p:nvSpPr>
        <p:spPr bwMode="auto">
          <a:xfrm>
            <a:off x="5486400" y="3886200"/>
            <a:ext cx="3048000" cy="914400"/>
          </a:xfrm>
          <a:prstGeom prst="wedgeRoundRectCallout">
            <a:avLst>
              <a:gd name="adj1" fmla="val -45023"/>
              <a:gd name="adj2" fmla="val -8265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Team System Web Access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srcRect/>
          <a:stretch>
            <a:fillRect/>
          </a:stretch>
        </p:blipFill>
        <p:spPr bwMode="auto">
          <a:xfrm>
            <a:off x="1981200" y="990600"/>
            <a:ext cx="7132320" cy="5758089"/>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a:xfrm>
            <a:off x="381000" y="230188"/>
            <a:ext cx="8382000" cy="664797"/>
          </a:xfrm>
        </p:spPr>
        <p:txBody>
          <a:bodyPr/>
          <a:lstStyle/>
          <a:p>
            <a:r>
              <a:rPr lang="en-US" dirty="0" smtClean="0"/>
              <a:t>Tracking Progress</a:t>
            </a:r>
            <a:endParaRPr lang="en-US" dirty="0"/>
          </a:p>
        </p:txBody>
      </p:sp>
      <p:sp>
        <p:nvSpPr>
          <p:cNvPr id="9" name="Rounded Rectangular Callout 8"/>
          <p:cNvSpPr/>
          <p:nvPr/>
        </p:nvSpPr>
        <p:spPr bwMode="auto">
          <a:xfrm>
            <a:off x="4800600" y="2895600"/>
            <a:ext cx="3048000" cy="1295400"/>
          </a:xfrm>
          <a:prstGeom prst="wedgeRoundRectCallout">
            <a:avLst>
              <a:gd name="adj1" fmla="val -75587"/>
              <a:gd name="adj2" fmla="val 5488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err="1" smtClean="0">
                <a:solidFill>
                  <a:schemeClr val="bg1"/>
                </a:solidFill>
                <a:latin typeface="Segoe" pitchFamily="34" charset="0"/>
              </a:rPr>
              <a:t>Burndown</a:t>
            </a:r>
            <a:r>
              <a:rPr lang="en-US" sz="2300" dirty="0" smtClean="0">
                <a:solidFill>
                  <a:schemeClr val="bg1"/>
                </a:solidFill>
                <a:latin typeface="Segoe" pitchFamily="34" charset="0"/>
              </a:rPr>
              <a:t> chart tracks remaining and completed work</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2"/>
          <a:srcRect/>
          <a:stretch>
            <a:fillRect/>
          </a:stretch>
        </p:blipFill>
        <p:spPr bwMode="auto">
          <a:xfrm>
            <a:off x="1981200" y="990600"/>
            <a:ext cx="7132320" cy="5758089"/>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a:xfrm>
            <a:off x="381000" y="230188"/>
            <a:ext cx="8382000" cy="664797"/>
          </a:xfrm>
        </p:spPr>
        <p:txBody>
          <a:bodyPr/>
          <a:lstStyle/>
          <a:p>
            <a:r>
              <a:rPr lang="en-US" dirty="0"/>
              <a:t>Tracking Progress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srcRect/>
          <a:stretch>
            <a:fillRect/>
          </a:stretch>
        </p:blipFill>
        <p:spPr bwMode="auto">
          <a:xfrm>
            <a:off x="1981200" y="990600"/>
            <a:ext cx="7132320" cy="5758089"/>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1"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a:xfrm>
            <a:off x="381000" y="230188"/>
            <a:ext cx="8382000" cy="664797"/>
          </a:xfrm>
        </p:spPr>
        <p:txBody>
          <a:bodyPr/>
          <a:lstStyle/>
          <a:p>
            <a:r>
              <a:rPr lang="en-US" dirty="0"/>
              <a:t>Tracking Progress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p:txBody>
          <a:bodyPr/>
          <a:lstStyle/>
          <a:p>
            <a:r>
              <a:rPr lang="en-US" dirty="0"/>
              <a:t>Tracking Progress</a:t>
            </a:r>
          </a:p>
        </p:txBody>
      </p:sp>
      <p:sp>
        <p:nvSpPr>
          <p:cNvPr id="9" name="Rounded Rectangular Callout 8"/>
          <p:cNvSpPr/>
          <p:nvPr/>
        </p:nvSpPr>
        <p:spPr bwMode="auto">
          <a:xfrm>
            <a:off x="5334000" y="1219200"/>
            <a:ext cx="3657600" cy="1219200"/>
          </a:xfrm>
          <a:prstGeom prst="wedgeRoundRectCallout">
            <a:avLst>
              <a:gd name="adj1" fmla="val -40297"/>
              <a:gd name="adj2" fmla="val 75355"/>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Detailed sprint progress is tracked on the project portal</a:t>
            </a:r>
          </a:p>
        </p:txBody>
      </p:sp>
      <p:sp>
        <p:nvSpPr>
          <p:cNvPr id="7" name="Oval 6"/>
          <p:cNvSpPr/>
          <p:nvPr/>
        </p:nvSpPr>
        <p:spPr bwMode="auto">
          <a:xfrm>
            <a:off x="4343400" y="3733800"/>
            <a:ext cx="609600" cy="3810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8" name="Oval 7"/>
          <p:cNvSpPr/>
          <p:nvPr/>
        </p:nvSpPr>
        <p:spPr bwMode="auto">
          <a:xfrm>
            <a:off x="4343400" y="4953000"/>
            <a:ext cx="838200" cy="6096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pic>
        <p:nvPicPr>
          <p:cNvPr id="14"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10" name="Oval 9"/>
          <p:cNvSpPr/>
          <p:nvPr/>
        </p:nvSpPr>
        <p:spPr bwMode="auto">
          <a:xfrm>
            <a:off x="6629400" y="3581400"/>
            <a:ext cx="838200" cy="6096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1" name="Rounded Rectangular Callout 10"/>
          <p:cNvSpPr/>
          <p:nvPr/>
        </p:nvSpPr>
        <p:spPr bwMode="auto">
          <a:xfrm>
            <a:off x="2133600" y="4343400"/>
            <a:ext cx="2438400" cy="1295400"/>
          </a:xfrm>
          <a:prstGeom prst="wedgeRoundRectCallout">
            <a:avLst>
              <a:gd name="adj1" fmla="val 39298"/>
              <a:gd name="adj2" fmla="val -7306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a:t>
            </a:r>
            <a:r>
              <a:rPr lang="en-US" sz="2300" dirty="0" err="1" smtClean="0">
                <a:solidFill>
                  <a:schemeClr val="bg1"/>
                </a:solidFill>
                <a:latin typeface="Segoe" pitchFamily="34" charset="0"/>
              </a:rPr>
              <a:t>burndown</a:t>
            </a:r>
            <a:r>
              <a:rPr lang="en-US" sz="2300" dirty="0" smtClean="0">
                <a:solidFill>
                  <a:schemeClr val="bg1"/>
                </a:solidFill>
                <a:latin typeface="Segoe" pitchFamily="34" charset="0"/>
              </a:rPr>
              <a:t> shows the team on track…</a:t>
            </a:r>
          </a:p>
        </p:txBody>
      </p:sp>
      <p:sp>
        <p:nvSpPr>
          <p:cNvPr id="13" name="Rounded Rectangular Callout 12"/>
          <p:cNvSpPr/>
          <p:nvPr/>
        </p:nvSpPr>
        <p:spPr bwMode="auto">
          <a:xfrm>
            <a:off x="5334000" y="4648200"/>
            <a:ext cx="3352800" cy="914400"/>
          </a:xfrm>
          <a:prstGeom prst="wedgeRoundRectCallout">
            <a:avLst>
              <a:gd name="adj1" fmla="val -7898"/>
              <a:gd name="adj2" fmla="val -95365"/>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And almost half of the tasks remain open</a:t>
            </a:r>
          </a:p>
        </p:txBody>
      </p:sp>
      <p:sp>
        <p:nvSpPr>
          <p:cNvPr id="12" name="Rounded Rectangular Callout 11"/>
          <p:cNvSpPr/>
          <p:nvPr/>
        </p:nvSpPr>
        <p:spPr bwMode="auto">
          <a:xfrm>
            <a:off x="5562600" y="5257800"/>
            <a:ext cx="2895600" cy="1295400"/>
          </a:xfrm>
          <a:prstGeom prst="wedgeRoundRectCallout">
            <a:avLst>
              <a:gd name="adj1" fmla="val -62100"/>
              <a:gd name="adj2" fmla="val -3629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But the team hasn’t closed any of the three stories…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8" grpId="0" animBg="1"/>
      <p:bldP spid="10" grpId="0" animBg="1"/>
      <p:bldP spid="11" grpId="0" animBg="1"/>
      <p:bldP spid="11" grpId="1" animBg="1"/>
      <p:bldP spid="13" grpId="0"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2" name="Title 1"/>
          <p:cNvSpPr>
            <a:spLocks noGrp="1"/>
          </p:cNvSpPr>
          <p:nvPr>
            <p:ph type="title"/>
          </p:nvPr>
        </p:nvSpPr>
        <p:spPr/>
        <p:txBody>
          <a:bodyPr/>
          <a:lstStyle/>
          <a:p>
            <a:r>
              <a:rPr lang="en-US" dirty="0"/>
              <a:t>Tracking Progress</a:t>
            </a:r>
          </a:p>
        </p:txBody>
      </p:sp>
      <p:sp>
        <p:nvSpPr>
          <p:cNvPr id="7" name="Oval 6"/>
          <p:cNvSpPr/>
          <p:nvPr/>
        </p:nvSpPr>
        <p:spPr bwMode="auto">
          <a:xfrm>
            <a:off x="4648200" y="3276600"/>
            <a:ext cx="533400" cy="9144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pic>
        <p:nvPicPr>
          <p:cNvPr id="14" name="Picture 2"/>
          <p:cNvPicPr>
            <a:picLocks noChangeAspect="1" noChangeArrowheads="1"/>
          </p:cNvPicPr>
          <p:nvPr/>
        </p:nvPicPr>
        <p:blipFill>
          <a:blip r:embed="rId3"/>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11" name="Rounded Rectangular Callout 10"/>
          <p:cNvSpPr/>
          <p:nvPr/>
        </p:nvSpPr>
        <p:spPr bwMode="auto">
          <a:xfrm>
            <a:off x="1905000" y="2590800"/>
            <a:ext cx="1981200" cy="914400"/>
          </a:xfrm>
          <a:prstGeom prst="wedgeRoundRectCallout">
            <a:avLst>
              <a:gd name="adj1" fmla="val 77970"/>
              <a:gd name="adj2" fmla="val 4532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Test are passing…</a:t>
            </a:r>
          </a:p>
        </p:txBody>
      </p:sp>
      <p:sp>
        <p:nvSpPr>
          <p:cNvPr id="12" name="Rounded Rectangular Callout 11"/>
          <p:cNvSpPr/>
          <p:nvPr/>
        </p:nvSpPr>
        <p:spPr bwMode="auto">
          <a:xfrm>
            <a:off x="5562600" y="5257800"/>
            <a:ext cx="2895600" cy="990600"/>
          </a:xfrm>
          <a:prstGeom prst="wedgeRoundRectCallout">
            <a:avLst>
              <a:gd name="adj1" fmla="val -62100"/>
              <a:gd name="adj2" fmla="val -3629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But bugs are climbing steadily</a:t>
            </a:r>
          </a:p>
        </p:txBody>
      </p:sp>
      <p:sp>
        <p:nvSpPr>
          <p:cNvPr id="16" name="Oval 15"/>
          <p:cNvSpPr/>
          <p:nvPr/>
        </p:nvSpPr>
        <p:spPr bwMode="auto">
          <a:xfrm>
            <a:off x="4648200" y="4953000"/>
            <a:ext cx="533400" cy="914400"/>
          </a:xfrm>
          <a:prstGeom prst="ellipse">
            <a:avLst/>
          </a:prstGeom>
          <a:noFill/>
          <a:ln w="25400" cmpd="sng">
            <a:solidFill>
              <a:srgbClr xmlns:mc="http://schemas.openxmlformats.org/markup-compatibility/2006" xmlns:a14="http://schemas.microsoft.com/office/drawing/2010/main" val="FF0066" mc:Ignorable=""/>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9" name="Rounded Rectangular Callout 8"/>
          <p:cNvSpPr/>
          <p:nvPr/>
        </p:nvSpPr>
        <p:spPr bwMode="auto">
          <a:xfrm>
            <a:off x="5410200" y="762000"/>
            <a:ext cx="3429000" cy="1752600"/>
          </a:xfrm>
          <a:prstGeom prst="wedgeRoundRectCallout">
            <a:avLst>
              <a:gd name="adj1" fmla="val -39359"/>
              <a:gd name="adj2" fmla="val 7173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portal brings data together so it can be analyzed to ensure success on a sprint</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2" grpId="0" animBg="1"/>
      <p:bldP spid="12" grpId="1" animBg="1"/>
      <p:bldP spid="16" grpId="0" animBg="1"/>
      <p:bldP spid="16" grpId="1"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Tracking Progress</a:t>
            </a:r>
          </a:p>
        </p:txBody>
      </p:sp>
      <p:pic>
        <p:nvPicPr>
          <p:cNvPr id="14" name="Picture 2"/>
          <p:cNvPicPr>
            <a:picLocks noChangeAspect="1" noChangeArrowheads="1"/>
          </p:cNvPicPr>
          <p:nvPr/>
        </p:nvPicPr>
        <p:blipFill>
          <a:blip r:embed="rId2"/>
          <a:srcRect/>
          <a:stretch>
            <a:fillRect/>
          </a:stretch>
        </p:blipFill>
        <p:spPr bwMode="auto">
          <a:xfrm>
            <a:off x="76200" y="990600"/>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3" name="Picture 4" descr="E:\ABjork\Documents\Presentations\Gates Foundation\Demo Report Screenshots\Stories Overview.JPG"/>
          <p:cNvPicPr>
            <a:picLocks noChangeAspect="1" noChangeArrowheads="1"/>
          </p:cNvPicPr>
          <p:nvPr/>
        </p:nvPicPr>
        <p:blipFill>
          <a:blip r:embed="rId3"/>
          <a:srcRect/>
          <a:stretch>
            <a:fillRect/>
          </a:stretch>
        </p:blipFill>
        <p:spPr bwMode="auto">
          <a:xfrm>
            <a:off x="2895600" y="856380"/>
            <a:ext cx="6035040" cy="3868020"/>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2050" name="Picture 2" descr="E:\ABjork\Pictures\Reports\Demo Report Screenshots\Test Case Readiness.JPG"/>
          <p:cNvPicPr>
            <a:picLocks noChangeAspect="1" noChangeArrowheads="1"/>
          </p:cNvPicPr>
          <p:nvPr/>
        </p:nvPicPr>
        <p:blipFill>
          <a:blip r:embed="rId4"/>
          <a:srcRect/>
          <a:stretch>
            <a:fillRect/>
          </a:stretch>
        </p:blipFill>
        <p:spPr bwMode="auto">
          <a:xfrm>
            <a:off x="1981200" y="2595562"/>
            <a:ext cx="4513391" cy="3652838"/>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10" name="Picture 2" descr="E:\ABjork\Documents\Presentations\Gates Foundation\Demo Report Screenshots\Bug Status.JPG"/>
          <p:cNvPicPr>
            <a:picLocks noChangeAspect="1" noChangeArrowheads="1"/>
          </p:cNvPicPr>
          <p:nvPr/>
        </p:nvPicPr>
        <p:blipFill>
          <a:blip r:embed="rId5"/>
          <a:srcRect/>
          <a:stretch>
            <a:fillRect/>
          </a:stretch>
        </p:blipFill>
        <p:spPr bwMode="auto">
          <a:xfrm>
            <a:off x="4419600" y="2955151"/>
            <a:ext cx="4389120" cy="4360049"/>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17" name="Rounded Rectangular Callout 16"/>
          <p:cNvSpPr/>
          <p:nvPr/>
        </p:nvSpPr>
        <p:spPr bwMode="auto">
          <a:xfrm>
            <a:off x="5562600" y="609600"/>
            <a:ext cx="3124200" cy="1143000"/>
          </a:xfrm>
          <a:prstGeom prst="wedgeRoundRectCallout">
            <a:avLst>
              <a:gd name="adj1" fmla="val -38303"/>
              <a:gd name="adj2" fmla="val 79904"/>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Rich set of reports track progress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dirty="0" smtClean="0"/>
              <a:t>Retrospective</a:t>
            </a:r>
            <a:endParaRPr lang="en-US" dirty="0"/>
          </a:p>
        </p:txBody>
      </p:sp>
      <p:pic>
        <p:nvPicPr>
          <p:cNvPr id="6" name="Picture 2"/>
          <p:cNvPicPr>
            <a:picLocks noChangeAspect="1" noChangeArrowheads="1"/>
          </p:cNvPicPr>
          <p:nvPr/>
        </p:nvPicPr>
        <p:blipFill>
          <a:blip r:embed="rId2"/>
          <a:srcRect/>
          <a:stretch>
            <a:fillRect/>
          </a:stretch>
        </p:blipFill>
        <p:spPr bwMode="auto">
          <a:xfrm>
            <a:off x="76200" y="982196"/>
            <a:ext cx="1795689" cy="2218204"/>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3075" name="Picture 3"/>
          <p:cNvPicPr>
            <a:picLocks noChangeAspect="1" noChangeArrowheads="1"/>
          </p:cNvPicPr>
          <p:nvPr/>
        </p:nvPicPr>
        <p:blipFill>
          <a:blip r:embed="rId3"/>
          <a:srcRect/>
          <a:stretch>
            <a:fillRect/>
          </a:stretch>
        </p:blipFill>
        <p:spPr bwMode="auto">
          <a:xfrm>
            <a:off x="1981200" y="1066800"/>
            <a:ext cx="5486400" cy="4408248"/>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pic>
        <p:nvPicPr>
          <p:cNvPr id="3074" name="Picture 2"/>
          <p:cNvPicPr>
            <a:picLocks noChangeAspect="1" noChangeArrowheads="1"/>
          </p:cNvPicPr>
          <p:nvPr/>
        </p:nvPicPr>
        <p:blipFill>
          <a:blip r:embed="rId4"/>
          <a:srcRect/>
          <a:stretch>
            <a:fillRect/>
          </a:stretch>
        </p:blipFill>
        <p:spPr bwMode="auto">
          <a:xfrm>
            <a:off x="3581400" y="2358210"/>
            <a:ext cx="5486400" cy="4423590"/>
          </a:xfrm>
          <a:prstGeom prst="rect">
            <a:avLst/>
          </a:prstGeom>
          <a:ln>
            <a:noFill/>
          </a:ln>
          <a:effectLst>
            <a:outerShdw blurRad="190500" algn="tl" rotWithShape="0">
              <a:srgbClr xmlns:mc="http://schemas.openxmlformats.org/markup-compatibility/2006" xmlns:a14="http://schemas.microsoft.com/office/drawing/2010/main" val="000000" mc:Ignorable="">
                <a:alpha val="70000"/>
              </a:srgbClr>
            </a:outerShdw>
          </a:effectLst>
        </p:spPr>
      </p:pic>
      <p:sp>
        <p:nvSpPr>
          <p:cNvPr id="11" name="Rounded Rectangular Callout 10"/>
          <p:cNvSpPr/>
          <p:nvPr/>
        </p:nvSpPr>
        <p:spPr bwMode="auto">
          <a:xfrm>
            <a:off x="4038600" y="533400"/>
            <a:ext cx="3429000" cy="1295400"/>
          </a:xfrm>
          <a:prstGeom prst="wedgeRoundRectCallout">
            <a:avLst>
              <a:gd name="adj1" fmla="val -38303"/>
              <a:gd name="adj2" fmla="val 79904"/>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Capture retrospectives using the Team wiki on the Project Portal</a:t>
            </a:r>
          </a:p>
        </p:txBody>
      </p:sp>
      <p:sp>
        <p:nvSpPr>
          <p:cNvPr id="8" name="Rounded Rectangular Callout 7"/>
          <p:cNvSpPr/>
          <p:nvPr/>
        </p:nvSpPr>
        <p:spPr bwMode="auto">
          <a:xfrm>
            <a:off x="1524000" y="3733800"/>
            <a:ext cx="3505200" cy="1143000"/>
          </a:xfrm>
          <a:prstGeom prst="wedgeRoundRectCallout">
            <a:avLst>
              <a:gd name="adj1" fmla="val 38919"/>
              <a:gd name="adj2" fmla="val 76779"/>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Sample documents are provided as a guide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quot;GLASS&quot;; White to Transparent Linear; Shadow; 1pt stroke;"/>
          <p:cNvSpPr/>
          <p:nvPr/>
        </p:nvSpPr>
        <p:spPr bwMode="auto">
          <a:xfrm>
            <a:off x="-180813" y="1601492"/>
            <a:ext cx="7356313" cy="3351508"/>
          </a:xfrm>
          <a:prstGeom prst="roundRect">
            <a:avLst>
              <a:gd name="adj" fmla="val 0"/>
            </a:avLst>
          </a:prstGeom>
          <a:blipFill dpi="0" rotWithShape="1">
            <a:blip r:embed="rId3">
              <a:alphaModFix amt="9000"/>
            </a:blip>
            <a:srcRect/>
            <a:tile tx="0" ty="0" sx="100000" sy="100000" flip="none" algn="tl"/>
          </a:blipFill>
          <a:ln w="19050" cap="flat" cmpd="sng" algn="ctr">
            <a:solidFill>
              <a:srgbClr xmlns:mc="http://schemas.openxmlformats.org/markup-compatibility/2006" xmlns:a14="http://schemas.microsoft.com/office/drawing/2010/main" val="FFFFFF" mc:Ignorable="">
                <a:alpha val="23922"/>
              </a:srgbClr>
            </a:solidFill>
            <a:prstDash val="solid"/>
            <a:round/>
            <a:headEnd type="none" w="med" len="med"/>
            <a:tailEnd type="none" w="med" len="med"/>
          </a:ln>
          <a:effectLst>
            <a:outerShdw blurRad="63500" sx="102000" sy="102000" algn="ctr" rotWithShape="0">
              <a:prstClr val="black">
                <a:alpha val="40000"/>
              </a:prstClr>
            </a:outerShdw>
            <a:reflection blurRad="6350" stA="52000" endA="300" endPos="35000" dir="5400000" sy="-100000" algn="bl" rotWithShape="0"/>
          </a:effectLst>
        </p:spPr>
        <p:txBody>
          <a:bodyPr vert="horz" wrap="square" lIns="76197" tIns="38098" rIns="76197" bIns="38098" numCol="1" rtlCol="0" anchor="ctr" anchorCtr="0" compatLnSpc="1">
            <a:prstTxWarp prst="textNoShape">
              <a:avLst/>
            </a:prstTxWarp>
          </a:bodyPr>
          <a:lstStyle/>
          <a:p>
            <a:pPr defTabSz="761970"/>
            <a:endParaRPr lang="en-US" sz="1500" kern="0" dirty="0" smtClean="0">
              <a:solidFill>
                <a:sysClr val="windowText" lastClr="000000"/>
              </a:solidFill>
            </a:endParaRPr>
          </a:p>
        </p:txBody>
      </p:sp>
      <p:grpSp>
        <p:nvGrpSpPr>
          <p:cNvPr id="4" name="Group 5"/>
          <p:cNvGrpSpPr/>
          <p:nvPr/>
        </p:nvGrpSpPr>
        <p:grpSpPr>
          <a:xfrm>
            <a:off x="0" y="5074418"/>
            <a:ext cx="9144000" cy="1783583"/>
            <a:chOff x="-3" y="3748520"/>
            <a:chExt cx="9144004" cy="3109482"/>
          </a:xfrm>
        </p:grpSpPr>
        <p:pic>
          <p:nvPicPr>
            <p:cNvPr id="8" name="Picture 47" descr="glass rectangle"/>
            <p:cNvPicPr>
              <a:picLocks noChangeAspect="1" noChangeArrowheads="1"/>
            </p:cNvPicPr>
            <p:nvPr/>
          </p:nvPicPr>
          <p:blipFill>
            <a:blip r:embed="rId4"/>
            <a:srcRect t="2888" b="8159"/>
            <a:stretch>
              <a:fillRect/>
            </a:stretch>
          </p:blipFill>
          <p:spPr bwMode="auto">
            <a:xfrm rot="16200000" flipH="1">
              <a:off x="3017257" y="731260"/>
              <a:ext cx="3109482" cy="9144001"/>
            </a:xfrm>
            <a:prstGeom prst="rect">
              <a:avLst/>
            </a:prstGeom>
            <a:gradFill flip="none" rotWithShape="1">
              <a:gsLst>
                <a:gs pos="0">
                  <a:srgbClr xmlns:mc="http://schemas.openxmlformats.org/markup-compatibility/2006" xmlns:a14="http://schemas.microsoft.com/office/drawing/2010/main" val="15BCF7" mc:Ignorable="">
                    <a:alpha val="38000"/>
                  </a:srgbClr>
                </a:gs>
                <a:gs pos="50000">
                  <a:srgbClr xmlns:mc="http://schemas.openxmlformats.org/markup-compatibility/2006" xmlns:a14="http://schemas.microsoft.com/office/drawing/2010/main" val="2D0036" mc:Ignorable="">
                    <a:alpha val="28000"/>
                  </a:srgbClr>
                </a:gs>
                <a:gs pos="100000">
                  <a:srgbClr xmlns:mc="http://schemas.openxmlformats.org/markup-compatibility/2006" xmlns:a14="http://schemas.microsoft.com/office/drawing/2010/main" val="7030A0" mc:Ignorable="">
                    <a:alpha val="0"/>
                  </a:srgbClr>
                </a:gs>
              </a:gsLst>
              <a:lin ang="2700000" scaled="1"/>
              <a:tileRect/>
            </a:gradFill>
            <a:ln w="9525">
              <a:noFill/>
              <a:round/>
              <a:headEnd/>
              <a:tailEnd/>
            </a:ln>
            <a:effectLst/>
          </p:spPr>
        </p:pic>
        <p:pic>
          <p:nvPicPr>
            <p:cNvPr id="7" name="Picture 47" descr="glass rectangle"/>
            <p:cNvPicPr>
              <a:picLocks noChangeAspect="1" noChangeArrowheads="1"/>
            </p:cNvPicPr>
            <p:nvPr/>
          </p:nvPicPr>
          <p:blipFill>
            <a:blip r:embed="rId4">
              <a:lum bright="-30000"/>
            </a:blip>
            <a:srcRect t="2888" b="8159"/>
            <a:stretch>
              <a:fillRect/>
            </a:stretch>
          </p:blipFill>
          <p:spPr bwMode="auto">
            <a:xfrm rot="16200000" flipH="1">
              <a:off x="3017260" y="731260"/>
              <a:ext cx="3109482" cy="9144001"/>
            </a:xfrm>
            <a:prstGeom prst="rect">
              <a:avLst/>
            </a:prstGeom>
            <a:gradFill flip="none" rotWithShape="1">
              <a:gsLst>
                <a:gs pos="0">
                  <a:srgbClr xmlns:mc="http://schemas.openxmlformats.org/markup-compatibility/2006" xmlns:a14="http://schemas.microsoft.com/office/drawing/2010/main" val="15BCF7" mc:Ignorable="">
                    <a:alpha val="38000"/>
                  </a:srgbClr>
                </a:gs>
                <a:gs pos="50000">
                  <a:srgbClr xmlns:mc="http://schemas.openxmlformats.org/markup-compatibility/2006" xmlns:a14="http://schemas.microsoft.com/office/drawing/2010/main" val="2D0036" mc:Ignorable="">
                    <a:alpha val="28000"/>
                  </a:srgbClr>
                </a:gs>
                <a:gs pos="100000">
                  <a:srgbClr xmlns:mc="http://schemas.openxmlformats.org/markup-compatibility/2006" xmlns:a14="http://schemas.microsoft.com/office/drawing/2010/main" val="7030A0" mc:Ignorable="">
                    <a:alpha val="0"/>
                  </a:srgbClr>
                </a:gs>
              </a:gsLst>
              <a:lin ang="2700000" scaled="1"/>
              <a:tileRect/>
            </a:gradFill>
            <a:ln w="9525">
              <a:noFill/>
              <a:round/>
              <a:headEnd/>
              <a:tailEnd/>
            </a:ln>
            <a:effectLst/>
          </p:spPr>
        </p:pic>
      </p:grpSp>
      <p:sp>
        <p:nvSpPr>
          <p:cNvPr id="2" name="Title 1"/>
          <p:cNvSpPr>
            <a:spLocks noGrp="1"/>
          </p:cNvSpPr>
          <p:nvPr>
            <p:ph type="title"/>
          </p:nvPr>
        </p:nvSpPr>
        <p:spPr/>
        <p:txBody>
          <a:bodyPr/>
          <a:lstStyle/>
          <a:p>
            <a:r>
              <a:rPr lang="en-US" dirty="0" smtClean="0"/>
              <a:t>Top-to-bottom Traceability</a:t>
            </a:r>
            <a:endParaRPr lang="en-US" dirty="0"/>
          </a:p>
        </p:txBody>
      </p:sp>
      <p:sp>
        <p:nvSpPr>
          <p:cNvPr id="3" name="Text Placeholder 2"/>
          <p:cNvSpPr>
            <a:spLocks noGrp="1"/>
          </p:cNvSpPr>
          <p:nvPr>
            <p:ph type="body" idx="4294967295"/>
          </p:nvPr>
        </p:nvSpPr>
        <p:spPr>
          <a:xfrm>
            <a:off x="426856" y="1688236"/>
            <a:ext cx="4537242" cy="3340964"/>
          </a:xfrm>
        </p:spPr>
        <p:txBody>
          <a:bodyPr>
            <a:normAutofit/>
          </a:bodyPr>
          <a:lstStyle/>
          <a:p>
            <a:r>
              <a:rPr lang="en-US" sz="2000" dirty="0" smtClean="0"/>
              <a:t>Top-to-Bottom Traceability</a:t>
            </a:r>
          </a:p>
          <a:p>
            <a:pPr lvl="1"/>
            <a:r>
              <a:rPr lang="en-US" sz="1600" dirty="0" smtClean="0"/>
              <a:t>Requirements Traceability</a:t>
            </a:r>
          </a:p>
          <a:p>
            <a:pPr lvl="1"/>
            <a:r>
              <a:rPr lang="en-US" sz="1600" dirty="0" smtClean="0"/>
              <a:t>Parent/Child Relationships</a:t>
            </a:r>
          </a:p>
          <a:p>
            <a:pPr lvl="1"/>
            <a:r>
              <a:rPr lang="en-US" sz="1600" dirty="0" smtClean="0"/>
              <a:t>Rollup and Drilldown</a:t>
            </a:r>
          </a:p>
          <a:p>
            <a:r>
              <a:rPr lang="en-US" sz="2200" dirty="0" smtClean="0"/>
              <a:t>Agile Planning</a:t>
            </a:r>
          </a:p>
          <a:p>
            <a:pPr lvl="1"/>
            <a:r>
              <a:rPr lang="en-US" sz="1600" dirty="0" smtClean="0"/>
              <a:t>Built-in product backlog mgmt</a:t>
            </a:r>
          </a:p>
          <a:p>
            <a:pPr lvl="1"/>
            <a:r>
              <a:rPr lang="en-US" sz="1600" dirty="0" smtClean="0"/>
              <a:t>Built-in iteration planning</a:t>
            </a:r>
          </a:p>
          <a:p>
            <a:pPr lvl="1"/>
            <a:r>
              <a:rPr lang="en-US" sz="1600" dirty="0" smtClean="0"/>
              <a:t>Easily customizable</a:t>
            </a:r>
          </a:p>
          <a:p>
            <a:r>
              <a:rPr lang="en-US" sz="2200" dirty="0" smtClean="0"/>
              <a:t>Great Project Integration</a:t>
            </a:r>
          </a:p>
          <a:p>
            <a:pPr lvl="1"/>
            <a:r>
              <a:rPr lang="en-US" sz="1600" dirty="0" smtClean="0"/>
              <a:t>Full dependency linking </a:t>
            </a:r>
          </a:p>
          <a:p>
            <a:pPr lvl="1"/>
            <a:r>
              <a:rPr lang="en-US" sz="1600" dirty="0" smtClean="0"/>
              <a:t>Full round-tripping w/ TFS</a:t>
            </a:r>
          </a:p>
        </p:txBody>
      </p:sp>
      <p:pic>
        <p:nvPicPr>
          <p:cNvPr id="1026" name="Picture 2"/>
          <p:cNvPicPr>
            <a:picLocks noChangeAspect="1" noChangeArrowheads="1"/>
          </p:cNvPicPr>
          <p:nvPr/>
        </p:nvPicPr>
        <p:blipFill>
          <a:blip r:embed="rId5"/>
          <a:stretch>
            <a:fillRect/>
          </a:stretch>
        </p:blipFill>
        <p:spPr bwMode="auto">
          <a:xfrm>
            <a:off x="3810000" y="2209800"/>
            <a:ext cx="5867400" cy="2521148"/>
          </a:xfrm>
          <a:prstGeom prst="rect">
            <a:avLst/>
          </a:prstGeom>
          <a:noFill/>
          <a:ln>
            <a:noFill/>
          </a:ln>
          <a:effectLst>
            <a:outerShdw blurRad="76200" dist="12700" dir="8100000" sy="-23000" kx="800400" algn="br" rotWithShape="0">
              <a:prstClr val="black">
                <a:alpha val="20000"/>
              </a:prstClr>
            </a:outerShdw>
          </a:effectLst>
          <a:scene3d>
            <a:camera prst="perspectiveContrastingLeftFacing"/>
            <a:lightRig rig="threePt" dir="t"/>
          </a:scene3d>
        </p:spPr>
      </p:pic>
      <p:pic>
        <p:nvPicPr>
          <p:cNvPr id="1028" name="Picture 4"/>
          <p:cNvPicPr>
            <a:picLocks noChangeAspect="1" noChangeArrowheads="1"/>
          </p:cNvPicPr>
          <p:nvPr/>
        </p:nvPicPr>
        <p:blipFill>
          <a:blip r:embed="rId6"/>
          <a:srcRect/>
          <a:stretch>
            <a:fillRect/>
          </a:stretch>
        </p:blipFill>
        <p:spPr bwMode="auto">
          <a:xfrm>
            <a:off x="3043238" y="3733800"/>
            <a:ext cx="5643562" cy="1975592"/>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81000" y="1411552"/>
            <a:ext cx="8534400" cy="5287601"/>
          </a:xfrm>
        </p:spPr>
        <p:txBody>
          <a:bodyPr/>
          <a:lstStyle/>
          <a:p>
            <a:r>
              <a:rPr lang="en-US" dirty="0" smtClean="0"/>
              <a:t>Scrum with TFS 2010 using MSF for Agile 5.0</a:t>
            </a:r>
          </a:p>
          <a:p>
            <a:pPr lvl="1"/>
            <a:r>
              <a:rPr lang="en-US" dirty="0" smtClean="0"/>
              <a:t>Planning the Project</a:t>
            </a:r>
          </a:p>
          <a:p>
            <a:pPr lvl="2"/>
            <a:r>
              <a:rPr lang="en-US" dirty="0" smtClean="0"/>
              <a:t>How do you plan the project?</a:t>
            </a:r>
          </a:p>
          <a:p>
            <a:pPr lvl="2"/>
            <a:r>
              <a:rPr lang="en-US" dirty="0" smtClean="0"/>
              <a:t>Project planning in TFS 2010</a:t>
            </a:r>
          </a:p>
          <a:p>
            <a:pPr lvl="1"/>
            <a:r>
              <a:rPr lang="en-US" dirty="0" smtClean="0"/>
              <a:t>Planning a Sprint</a:t>
            </a:r>
          </a:p>
          <a:p>
            <a:pPr lvl="2"/>
            <a:r>
              <a:rPr lang="en-US" dirty="0" smtClean="0"/>
              <a:t>What is sprint planning?</a:t>
            </a:r>
          </a:p>
          <a:p>
            <a:pPr lvl="2"/>
            <a:r>
              <a:rPr lang="en-US" dirty="0" smtClean="0"/>
              <a:t>Sprint planning in TFS 2010</a:t>
            </a:r>
          </a:p>
          <a:p>
            <a:pPr lvl="1"/>
            <a:r>
              <a:rPr lang="en-US" dirty="0" smtClean="0"/>
              <a:t>Running a Sprint</a:t>
            </a:r>
          </a:p>
          <a:p>
            <a:pPr lvl="2"/>
            <a:r>
              <a:rPr lang="en-US" dirty="0" smtClean="0"/>
              <a:t>How do you run a sprint?</a:t>
            </a:r>
          </a:p>
          <a:p>
            <a:pPr lvl="2"/>
            <a:r>
              <a:rPr lang="en-US" dirty="0" smtClean="0"/>
              <a:t>Running a sprint in TFS 2010</a:t>
            </a:r>
          </a:p>
          <a:p>
            <a:endParaRPr lang="en-US" dirty="0" smtClean="0"/>
          </a:p>
        </p:txBody>
      </p:sp>
      <p:pic>
        <p:nvPicPr>
          <p:cNvPr id="5" name="Picture 2" descr="C:\Users\abjork\AppData\Local\Microsoft\Windows\Temporary Internet Files\Content.IE5\H6N9WTTJ\MCj04421390000[1].png"/>
          <p:cNvPicPr>
            <a:picLocks noChangeAspect="1" noChangeArrowheads="1"/>
          </p:cNvPicPr>
          <p:nvPr/>
        </p:nvPicPr>
        <p:blipFill>
          <a:blip r:embed="rId3">
            <a:duotone>
              <a:prstClr val="black"/>
              <a:schemeClr val="accent4">
                <a:tint val="45000"/>
                <a:satMod val="400000"/>
              </a:schemeClr>
            </a:duotone>
          </a:blip>
          <a:srcRect/>
          <a:stretch>
            <a:fillRect/>
          </a:stretch>
        </p:blipFill>
        <p:spPr bwMode="auto">
          <a:xfrm>
            <a:off x="666750" y="1828800"/>
            <a:ext cx="552450" cy="563802"/>
          </a:xfrm>
          <a:prstGeom prst="rect">
            <a:avLst/>
          </a:prstGeom>
          <a:noFill/>
        </p:spPr>
      </p:pic>
      <p:pic>
        <p:nvPicPr>
          <p:cNvPr id="6" name="Picture 2" descr="C:\Users\abjork\AppData\Local\Microsoft\Windows\Temporary Internet Files\Content.IE5\H6N9WTTJ\MCj04421390000[1].png"/>
          <p:cNvPicPr>
            <a:picLocks noChangeAspect="1" noChangeArrowheads="1"/>
          </p:cNvPicPr>
          <p:nvPr/>
        </p:nvPicPr>
        <p:blipFill>
          <a:blip r:embed="rId3">
            <a:duotone>
              <a:prstClr val="black"/>
              <a:schemeClr val="accent4">
                <a:tint val="45000"/>
                <a:satMod val="400000"/>
              </a:schemeClr>
            </a:duotone>
          </a:blip>
          <a:srcRect/>
          <a:stretch>
            <a:fillRect/>
          </a:stretch>
        </p:blipFill>
        <p:spPr bwMode="auto">
          <a:xfrm>
            <a:off x="666750" y="3114675"/>
            <a:ext cx="552450" cy="563802"/>
          </a:xfrm>
          <a:prstGeom prst="rect">
            <a:avLst/>
          </a:prstGeom>
          <a:noFill/>
        </p:spPr>
      </p:pic>
      <p:pic>
        <p:nvPicPr>
          <p:cNvPr id="7" name="Picture 2" descr="C:\Users\abjork\AppData\Local\Microsoft\Windows\Temporary Internet Files\Content.IE5\H6N9WTTJ\MCj04421390000[1].png"/>
          <p:cNvPicPr>
            <a:picLocks noChangeAspect="1" noChangeArrowheads="1"/>
          </p:cNvPicPr>
          <p:nvPr/>
        </p:nvPicPr>
        <p:blipFill>
          <a:blip r:embed="rId3">
            <a:duotone>
              <a:prstClr val="black"/>
              <a:schemeClr val="accent4">
                <a:tint val="45000"/>
                <a:satMod val="400000"/>
              </a:schemeClr>
            </a:duotone>
          </a:blip>
          <a:srcRect/>
          <a:stretch>
            <a:fillRect/>
          </a:stretch>
        </p:blipFill>
        <p:spPr bwMode="auto">
          <a:xfrm>
            <a:off x="666750" y="4389198"/>
            <a:ext cx="552450" cy="563802"/>
          </a:xfrm>
          <a:prstGeom prst="rect">
            <a:avLst/>
          </a:prstGeom>
          <a:noFill/>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smtClean="0"/>
              <a:t>Testing and Application Quality</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srcRect/>
          <a:stretch>
            <a:fillRect/>
          </a:stretch>
        </p:blipFill>
        <p:spPr bwMode="auto">
          <a:xfrm>
            <a:off x="6096000" y="0"/>
            <a:ext cx="1189759" cy="2181225"/>
          </a:xfrm>
          <a:prstGeom prst="rect">
            <a:avLst/>
          </a:prstGeom>
          <a:noFill/>
          <a:ln w="9525">
            <a:noFill/>
            <a:miter lim="800000"/>
            <a:headEnd/>
            <a:tailEnd/>
          </a:ln>
        </p:spPr>
      </p:pic>
      <p:pic>
        <p:nvPicPr>
          <p:cNvPr id="1028" name="Picture 4"/>
          <p:cNvPicPr>
            <a:picLocks noChangeAspect="1" noChangeArrowheads="1"/>
          </p:cNvPicPr>
          <p:nvPr/>
        </p:nvPicPr>
        <p:blipFill>
          <a:blip r:embed="rId4"/>
          <a:srcRect/>
          <a:stretch>
            <a:fillRect/>
          </a:stretch>
        </p:blipFill>
        <p:spPr bwMode="auto">
          <a:xfrm>
            <a:off x="3733800" y="914400"/>
            <a:ext cx="1466850" cy="2314575"/>
          </a:xfrm>
          <a:prstGeom prst="rect">
            <a:avLst/>
          </a:prstGeom>
          <a:noFill/>
          <a:ln w="9525">
            <a:noFill/>
            <a:miter lim="800000"/>
            <a:headEnd/>
            <a:tailEnd/>
          </a:ln>
        </p:spPr>
      </p:pic>
      <p:pic>
        <p:nvPicPr>
          <p:cNvPr id="1027" name="Picture 3"/>
          <p:cNvPicPr>
            <a:picLocks noChangeAspect="1" noChangeArrowheads="1"/>
          </p:cNvPicPr>
          <p:nvPr/>
        </p:nvPicPr>
        <p:blipFill>
          <a:blip r:embed="rId5"/>
          <a:srcRect/>
          <a:stretch>
            <a:fillRect/>
          </a:stretch>
        </p:blipFill>
        <p:spPr bwMode="auto">
          <a:xfrm>
            <a:off x="1600200" y="2819400"/>
            <a:ext cx="1596878" cy="1766888"/>
          </a:xfrm>
          <a:prstGeom prst="rect">
            <a:avLst/>
          </a:prstGeom>
          <a:noFill/>
          <a:ln w="9525">
            <a:noFill/>
            <a:miter lim="800000"/>
            <a:headEnd/>
            <a:tailEnd/>
          </a:ln>
        </p:spPr>
      </p:pic>
      <p:sp>
        <p:nvSpPr>
          <p:cNvPr id="4" name="Rounded Rectangle 3"/>
          <p:cNvSpPr/>
          <p:nvPr/>
        </p:nvSpPr>
        <p:spPr bwMode="auto">
          <a:xfrm>
            <a:off x="1371600" y="4572000"/>
            <a:ext cx="1981200" cy="8382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2300" kern="1200" dirty="0" smtClean="0">
                <a:solidFill>
                  <a:srgbClr xmlns:mc="http://schemas.openxmlformats.org/markup-compatibility/2006" xmlns:a14="http://schemas.microsoft.com/office/drawing/2010/main" val="000000" mc:Ignorable=""/>
                </a:solidFill>
                <a:latin typeface="Calibri"/>
                <a:ea typeface="+mn-ea"/>
                <a:cs typeface="+mn-cs"/>
              </a:rPr>
              <a:t>Training</a:t>
            </a:r>
            <a:endParaRPr lang="en-US" sz="2300" kern="1200" dirty="0">
              <a:solidFill>
                <a:srgbClr xmlns:mc="http://schemas.openxmlformats.org/markup-compatibility/2006" xmlns:a14="http://schemas.microsoft.com/office/drawing/2010/main" val="000000" mc:Ignorable=""/>
              </a:solidFill>
              <a:latin typeface="Calibri"/>
              <a:ea typeface="+mn-ea"/>
              <a:cs typeface="+mn-cs"/>
            </a:endParaRPr>
          </a:p>
        </p:txBody>
      </p:sp>
      <p:sp>
        <p:nvSpPr>
          <p:cNvPr id="5" name="Rounded Rectangle 4"/>
          <p:cNvSpPr/>
          <p:nvPr/>
        </p:nvSpPr>
        <p:spPr bwMode="auto">
          <a:xfrm>
            <a:off x="3505200" y="3200400"/>
            <a:ext cx="1981200" cy="8382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2300" kern="1200" dirty="0" smtClean="0">
                <a:solidFill>
                  <a:srgbClr xmlns:mc="http://schemas.openxmlformats.org/markup-compatibility/2006" xmlns:a14="http://schemas.microsoft.com/office/drawing/2010/main" val="000000" mc:Ignorable=""/>
                </a:solidFill>
                <a:latin typeface="Calibri"/>
                <a:ea typeface="+mn-ea"/>
                <a:cs typeface="+mn-cs"/>
              </a:rPr>
              <a:t>Conditioning</a:t>
            </a:r>
            <a:endParaRPr lang="en-US" sz="2300" kern="1200" dirty="0">
              <a:solidFill>
                <a:srgbClr xmlns:mc="http://schemas.openxmlformats.org/markup-compatibility/2006" xmlns:a14="http://schemas.microsoft.com/office/drawing/2010/main" val="000000" mc:Ignorable=""/>
              </a:solidFill>
              <a:latin typeface="Calibri"/>
              <a:ea typeface="+mn-ea"/>
              <a:cs typeface="+mn-cs"/>
            </a:endParaRPr>
          </a:p>
        </p:txBody>
      </p:sp>
      <p:sp>
        <p:nvSpPr>
          <p:cNvPr id="6" name="Rounded Rectangle 5"/>
          <p:cNvSpPr/>
          <p:nvPr/>
        </p:nvSpPr>
        <p:spPr bwMode="auto">
          <a:xfrm>
            <a:off x="5867400" y="1752600"/>
            <a:ext cx="1752600" cy="7620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2300" kern="1200" dirty="0" smtClean="0">
                <a:solidFill>
                  <a:srgbClr xmlns:mc="http://schemas.openxmlformats.org/markup-compatibility/2006" xmlns:a14="http://schemas.microsoft.com/office/drawing/2010/main" val="000000" mc:Ignorable=""/>
                </a:solidFill>
                <a:latin typeface="Calibri"/>
                <a:ea typeface="+mn-ea"/>
                <a:cs typeface="+mn-cs"/>
              </a:rPr>
              <a:t>Climbing</a:t>
            </a:r>
            <a:endParaRPr lang="en-US" sz="2300" kern="1200" dirty="0">
              <a:solidFill>
                <a:srgbClr xmlns:mc="http://schemas.openxmlformats.org/markup-compatibility/2006" xmlns:a14="http://schemas.microsoft.com/office/drawing/2010/main" val="000000" mc:Ignorable=""/>
              </a:solidFill>
              <a:latin typeface="Calibri"/>
              <a:ea typeface="+mn-ea"/>
              <a:cs typeface="+mn-cs"/>
            </a:endParaRPr>
          </a:p>
        </p:txBody>
      </p:sp>
      <p:sp>
        <p:nvSpPr>
          <p:cNvPr id="12" name="Right Arrow 11"/>
          <p:cNvSpPr/>
          <p:nvPr/>
        </p:nvSpPr>
        <p:spPr bwMode="auto">
          <a:xfrm>
            <a:off x="1066800" y="5486400"/>
            <a:ext cx="6400800" cy="4572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xmlns:mc="http://schemas.openxmlformats.org/markup-compatibility/2006" xmlns:a14="http://schemas.microsoft.com/office/drawing/2010/main" val="FFFFFF" mc:Ignorable=""/>
              </a:solidFill>
              <a:latin typeface="Calibri"/>
              <a:ea typeface="+mn-ea"/>
              <a:cs typeface="+mn-cs"/>
            </a:endParaRPr>
          </a:p>
        </p:txBody>
      </p:sp>
      <p:sp>
        <p:nvSpPr>
          <p:cNvPr id="13" name="Up Arrow 12"/>
          <p:cNvSpPr/>
          <p:nvPr/>
        </p:nvSpPr>
        <p:spPr bwMode="auto">
          <a:xfrm>
            <a:off x="7696200" y="1066800"/>
            <a:ext cx="381000" cy="4495800"/>
          </a:xfrm>
          <a:prstGeom prst="up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xmlns:mc="http://schemas.openxmlformats.org/markup-compatibility/2006" xmlns:a14="http://schemas.microsoft.com/office/drawing/2010/main" val="FFFFFF" mc:Ignorable=""/>
              </a:solidFill>
              <a:latin typeface="Calibri"/>
              <a:ea typeface="+mn-ea"/>
              <a:cs typeface="+mn-cs"/>
            </a:endParaRPr>
          </a:p>
        </p:txBody>
      </p:sp>
      <p:sp>
        <p:nvSpPr>
          <p:cNvPr id="30" name="Arc 29"/>
          <p:cNvSpPr/>
          <p:nvPr/>
        </p:nvSpPr>
        <p:spPr>
          <a:xfrm flipV="1">
            <a:off x="-5105400" y="-2286000"/>
            <a:ext cx="12496800" cy="7696200"/>
          </a:xfrm>
          <a:prstGeom prst="arc">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defTabSz="914363" rtl="0"/>
            <a:endParaRPr lang="en-US" kern="1200">
              <a:solidFill>
                <a:srgbClr xmlns:mc="http://schemas.openxmlformats.org/markup-compatibility/2006" xmlns:a14="http://schemas.microsoft.com/office/drawing/2010/main" val="FFFFFF" mc:Ignorable=""/>
              </a:solidFill>
              <a:latin typeface="Calibri"/>
              <a:ea typeface="+mn-ea"/>
              <a:cs typeface="+mn-cs"/>
            </a:endParaRPr>
          </a:p>
        </p:txBody>
      </p:sp>
      <p:sp>
        <p:nvSpPr>
          <p:cNvPr id="31" name="Rectangle 30"/>
          <p:cNvSpPr/>
          <p:nvPr/>
        </p:nvSpPr>
        <p:spPr>
          <a:xfrm>
            <a:off x="2269601" y="5867400"/>
            <a:ext cx="3877793" cy="830997"/>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defTabSz="914363" rtl="0"/>
            <a:r>
              <a:rPr lang="en-US" sz="4800" b="1" kern="1200" dirty="0" smtClean="0">
                <a:ln/>
                <a:solidFill>
                  <a:srgbClr xmlns:mc="http://schemas.openxmlformats.org/markup-compatibility/2006" xmlns:a14="http://schemas.microsoft.com/office/drawing/2010/main" val="FFD72F" mc:Ignorable=""/>
                </a:solidFill>
                <a:latin typeface="Calibri"/>
                <a:ea typeface="+mn-ea"/>
                <a:cs typeface="+mn-cs"/>
              </a:rPr>
              <a:t>Training Phase</a:t>
            </a:r>
            <a:endParaRPr lang="en-US" sz="4800" b="1" kern="1200" dirty="0">
              <a:ln/>
              <a:solidFill>
                <a:srgbClr xmlns:mc="http://schemas.openxmlformats.org/markup-compatibility/2006" xmlns:a14="http://schemas.microsoft.com/office/drawing/2010/main" val="FFD72F" mc:Ignorable=""/>
              </a:solidFill>
              <a:latin typeface="Calibri"/>
              <a:ea typeface="+mn-ea"/>
              <a:cs typeface="+mn-cs"/>
            </a:endParaRPr>
          </a:p>
        </p:txBody>
      </p:sp>
      <p:sp>
        <p:nvSpPr>
          <p:cNvPr id="32" name="Rectangle 31"/>
          <p:cNvSpPr/>
          <p:nvPr/>
        </p:nvSpPr>
        <p:spPr>
          <a:xfrm rot="5400000">
            <a:off x="6476458" y="3035657"/>
            <a:ext cx="3820020" cy="830997"/>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defTabSz="914363" rtl="0"/>
            <a:r>
              <a:rPr lang="en-US" sz="4800" b="1" dirty="0" smtClean="0">
                <a:ln/>
                <a:solidFill>
                  <a:srgbClr xmlns:mc="http://schemas.openxmlformats.org/markup-compatibility/2006" xmlns:a14="http://schemas.microsoft.com/office/drawing/2010/main" val="FFD72F" mc:Ignorable=""/>
                </a:solidFill>
                <a:latin typeface="Calibri"/>
              </a:rPr>
              <a:t>Cost of Failure</a:t>
            </a:r>
            <a:endParaRPr lang="en-US" sz="4800" b="1" kern="1200" dirty="0">
              <a:ln/>
              <a:solidFill>
                <a:srgbClr xmlns:mc="http://schemas.openxmlformats.org/markup-compatibility/2006" xmlns:a14="http://schemas.microsoft.com/office/drawing/2010/main" val="FFD72F" mc:Ignorable=""/>
              </a:solidFill>
              <a:latin typeface="Calibri"/>
              <a:ea typeface="+mn-ea"/>
              <a:cs typeface="+mn-cs"/>
            </a:endParaRPr>
          </a:p>
        </p:txBody>
      </p:sp>
      <p:pic>
        <p:nvPicPr>
          <p:cNvPr id="17" name="Picture 2" descr="C:\Documents and Settings\jocelyn\My Documents\My Pictures\clip_art_library\Microsoft_Art_Brand_etc\EventsDVD_FY07\Shapes and Graphics\Arrows - arrow\Blue Gradient Collection\arrow 0 blue arrow curved 10.png"/>
          <p:cNvPicPr>
            <a:picLocks noChangeAspect="1" noChangeArrowheads="1"/>
          </p:cNvPicPr>
          <p:nvPr/>
        </p:nvPicPr>
        <p:blipFill>
          <a:blip r:embed="rId6" cstate="email"/>
          <a:srcRect/>
          <a:stretch>
            <a:fillRect/>
          </a:stretch>
        </p:blipFill>
        <p:spPr bwMode="auto">
          <a:xfrm rot="6414650" flipH="1">
            <a:off x="2173245" y="3346749"/>
            <a:ext cx="1430518" cy="1302412"/>
          </a:xfrm>
          <a:prstGeom prst="rect">
            <a:avLst/>
          </a:prstGeom>
          <a:noFill/>
        </p:spPr>
      </p:pic>
      <p:pic>
        <p:nvPicPr>
          <p:cNvPr id="18" name="Picture 2" descr="C:\Documents and Settings\jocelyn\My Documents\My Pictures\clip_art_library\Microsoft_Art_Brand_etc\EventsDVD_FY07\Shapes and Graphics\Arrows - arrow\Blue Gradient Collection\arrow 0 blue arrow curved 10.png"/>
          <p:cNvPicPr>
            <a:picLocks noChangeAspect="1" noChangeArrowheads="1"/>
          </p:cNvPicPr>
          <p:nvPr/>
        </p:nvPicPr>
        <p:blipFill>
          <a:blip r:embed="rId6" cstate="email"/>
          <a:srcRect/>
          <a:stretch>
            <a:fillRect/>
          </a:stretch>
        </p:blipFill>
        <p:spPr bwMode="auto">
          <a:xfrm rot="6671949" flipH="1">
            <a:off x="4570124" y="2003733"/>
            <a:ext cx="1430518" cy="1302412"/>
          </a:xfrm>
          <a:prstGeom prst="rect">
            <a:avLst/>
          </a:prstGeom>
          <a:noFill/>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9"/>
          <p:cNvPicPr>
            <a:picLocks noChangeAspect="1" noChangeArrowheads="1"/>
          </p:cNvPicPr>
          <p:nvPr/>
        </p:nvPicPr>
        <p:blipFill>
          <a:blip r:embed="rId2"/>
          <a:srcRect/>
          <a:stretch>
            <a:fillRect/>
          </a:stretch>
        </p:blipFill>
        <p:spPr bwMode="auto">
          <a:xfrm>
            <a:off x="1" y="-1"/>
            <a:ext cx="9144500" cy="6858001"/>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371600" y="4572000"/>
            <a:ext cx="1981200" cy="8382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2300" kern="1200" dirty="0">
                <a:solidFill>
                  <a:srgbClr xmlns:mc="http://schemas.openxmlformats.org/markup-compatibility/2006" xmlns:a14="http://schemas.microsoft.com/office/drawing/2010/main" val="000000" mc:Ignorable=""/>
                </a:solidFill>
                <a:latin typeface="Calibri"/>
                <a:ea typeface="+mn-ea"/>
                <a:cs typeface="+mn-cs"/>
              </a:rPr>
              <a:t>Development</a:t>
            </a:r>
          </a:p>
        </p:txBody>
      </p:sp>
      <p:sp>
        <p:nvSpPr>
          <p:cNvPr id="5" name="Rounded Rectangle 4"/>
          <p:cNvSpPr/>
          <p:nvPr/>
        </p:nvSpPr>
        <p:spPr bwMode="auto">
          <a:xfrm>
            <a:off x="3505200" y="3200400"/>
            <a:ext cx="1981200" cy="8382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2300" kern="1200" dirty="0">
                <a:solidFill>
                  <a:srgbClr xmlns:mc="http://schemas.openxmlformats.org/markup-compatibility/2006" xmlns:a14="http://schemas.microsoft.com/office/drawing/2010/main" val="000000" mc:Ignorable=""/>
                </a:solidFill>
                <a:latin typeface="Calibri"/>
                <a:ea typeface="+mn-ea"/>
                <a:cs typeface="+mn-cs"/>
              </a:rPr>
              <a:t>Test</a:t>
            </a:r>
          </a:p>
        </p:txBody>
      </p:sp>
      <p:sp>
        <p:nvSpPr>
          <p:cNvPr id="6" name="Rounded Rectangle 5"/>
          <p:cNvSpPr/>
          <p:nvPr/>
        </p:nvSpPr>
        <p:spPr bwMode="auto">
          <a:xfrm>
            <a:off x="5867400" y="1752600"/>
            <a:ext cx="1752600" cy="7620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2300" kern="1200" dirty="0">
                <a:solidFill>
                  <a:srgbClr xmlns:mc="http://schemas.openxmlformats.org/markup-compatibility/2006" xmlns:a14="http://schemas.microsoft.com/office/drawing/2010/main" val="000000" mc:Ignorable=""/>
                </a:solidFill>
                <a:latin typeface="Calibri"/>
                <a:ea typeface="+mn-ea"/>
                <a:cs typeface="+mn-cs"/>
              </a:rPr>
              <a:t>Release</a:t>
            </a:r>
          </a:p>
        </p:txBody>
      </p:sp>
      <p:sp>
        <p:nvSpPr>
          <p:cNvPr id="12" name="Right Arrow 11"/>
          <p:cNvSpPr/>
          <p:nvPr/>
        </p:nvSpPr>
        <p:spPr bwMode="auto">
          <a:xfrm>
            <a:off x="1066800" y="5486400"/>
            <a:ext cx="6400800" cy="4572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xmlns:mc="http://schemas.openxmlformats.org/markup-compatibility/2006" xmlns:a14="http://schemas.microsoft.com/office/drawing/2010/main" val="FFFFFF" mc:Ignorable=""/>
              </a:solidFill>
              <a:latin typeface="Calibri"/>
              <a:ea typeface="+mn-ea"/>
              <a:cs typeface="+mn-cs"/>
            </a:endParaRPr>
          </a:p>
        </p:txBody>
      </p:sp>
      <p:sp>
        <p:nvSpPr>
          <p:cNvPr id="13" name="Up Arrow 12"/>
          <p:cNvSpPr/>
          <p:nvPr/>
        </p:nvSpPr>
        <p:spPr bwMode="auto">
          <a:xfrm>
            <a:off x="7696200" y="1066800"/>
            <a:ext cx="381000" cy="4495800"/>
          </a:xfrm>
          <a:prstGeom prst="up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xmlns:mc="http://schemas.openxmlformats.org/markup-compatibility/2006" xmlns:a14="http://schemas.microsoft.com/office/drawing/2010/main" val="FFFFFF" mc:Ignorable=""/>
              </a:solidFill>
              <a:latin typeface="Calibri"/>
              <a:ea typeface="+mn-ea"/>
              <a:cs typeface="+mn-cs"/>
            </a:endParaRPr>
          </a:p>
        </p:txBody>
      </p:sp>
      <p:sp>
        <p:nvSpPr>
          <p:cNvPr id="30" name="Arc 29"/>
          <p:cNvSpPr/>
          <p:nvPr/>
        </p:nvSpPr>
        <p:spPr>
          <a:xfrm flipV="1">
            <a:off x="-5105400" y="-2286000"/>
            <a:ext cx="12496800" cy="7696200"/>
          </a:xfrm>
          <a:prstGeom prst="arc">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defTabSz="914363" rtl="0"/>
            <a:endParaRPr lang="en-US" kern="1200">
              <a:solidFill>
                <a:srgbClr xmlns:mc="http://schemas.openxmlformats.org/markup-compatibility/2006" xmlns:a14="http://schemas.microsoft.com/office/drawing/2010/main" val="FFFFFF" mc:Ignorable=""/>
              </a:solidFill>
              <a:latin typeface="Calibri"/>
              <a:ea typeface="+mn-ea"/>
              <a:cs typeface="+mn-cs"/>
            </a:endParaRPr>
          </a:p>
        </p:txBody>
      </p:sp>
      <p:sp>
        <p:nvSpPr>
          <p:cNvPr id="31" name="Rectangle 30"/>
          <p:cNvSpPr/>
          <p:nvPr/>
        </p:nvSpPr>
        <p:spPr>
          <a:xfrm>
            <a:off x="2133600" y="5867400"/>
            <a:ext cx="4149789" cy="830997"/>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defTabSz="914363" rtl="0"/>
            <a:r>
              <a:rPr lang="en-US" sz="4800" b="1" kern="1200" dirty="0">
                <a:ln/>
                <a:solidFill>
                  <a:srgbClr xmlns:mc="http://schemas.openxmlformats.org/markup-compatibility/2006" xmlns:a14="http://schemas.microsoft.com/office/drawing/2010/main" val="FFD72F" mc:Ignorable=""/>
                </a:solidFill>
                <a:latin typeface="Calibri"/>
                <a:ea typeface="+mn-ea"/>
                <a:cs typeface="+mn-cs"/>
              </a:rPr>
              <a:t>Software Phase</a:t>
            </a:r>
          </a:p>
        </p:txBody>
      </p:sp>
      <p:sp>
        <p:nvSpPr>
          <p:cNvPr id="32" name="Rectangle 31"/>
          <p:cNvSpPr/>
          <p:nvPr/>
        </p:nvSpPr>
        <p:spPr>
          <a:xfrm rot="5400000">
            <a:off x="6732262" y="3035657"/>
            <a:ext cx="3308405" cy="830997"/>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defTabSz="914363" rtl="0"/>
            <a:r>
              <a:rPr lang="en-US" sz="4800" b="1" kern="1200" dirty="0">
                <a:ln/>
                <a:solidFill>
                  <a:srgbClr xmlns:mc="http://schemas.openxmlformats.org/markup-compatibility/2006" xmlns:a14="http://schemas.microsoft.com/office/drawing/2010/main" val="FFD72F" mc:Ignorable=""/>
                </a:solidFill>
                <a:latin typeface="Calibri"/>
                <a:ea typeface="+mn-ea"/>
                <a:cs typeface="+mn-cs"/>
              </a:rPr>
              <a:t>Cost of Bugs</a:t>
            </a:r>
          </a:p>
        </p:txBody>
      </p:sp>
      <p:pic>
        <p:nvPicPr>
          <p:cNvPr id="17" name="Picture 2" descr="C:\Documents and Settings\jocelyn\My Documents\My Pictures\clip_art_library\Microsoft_Art_Brand_etc\EventsDVD_FY07\Shapes and Graphics\Arrows - arrow\Blue Gradient Collection\arrow 0 blue arrow curved 10.png"/>
          <p:cNvPicPr>
            <a:picLocks noChangeAspect="1" noChangeArrowheads="1"/>
          </p:cNvPicPr>
          <p:nvPr/>
        </p:nvPicPr>
        <p:blipFill>
          <a:blip r:embed="rId3" cstate="email"/>
          <a:srcRect/>
          <a:stretch>
            <a:fillRect/>
          </a:stretch>
        </p:blipFill>
        <p:spPr bwMode="auto">
          <a:xfrm rot="6414650" flipH="1">
            <a:off x="2173245" y="3346749"/>
            <a:ext cx="1430518" cy="1302412"/>
          </a:xfrm>
          <a:prstGeom prst="rect">
            <a:avLst/>
          </a:prstGeom>
          <a:noFill/>
        </p:spPr>
      </p:pic>
      <p:pic>
        <p:nvPicPr>
          <p:cNvPr id="18" name="Picture 2" descr="C:\Documents and Settings\jocelyn\My Documents\My Pictures\clip_art_library\Microsoft_Art_Brand_etc\EventsDVD_FY07\Shapes and Graphics\Arrows - arrow\Blue Gradient Collection\arrow 0 blue arrow curved 10.png"/>
          <p:cNvPicPr>
            <a:picLocks noChangeAspect="1" noChangeArrowheads="1"/>
          </p:cNvPicPr>
          <p:nvPr/>
        </p:nvPicPr>
        <p:blipFill>
          <a:blip r:embed="rId3" cstate="email"/>
          <a:srcRect/>
          <a:stretch>
            <a:fillRect/>
          </a:stretch>
        </p:blipFill>
        <p:spPr bwMode="auto">
          <a:xfrm rot="6671949" flipH="1">
            <a:off x="4570124" y="2003733"/>
            <a:ext cx="1430518" cy="1302412"/>
          </a:xfrm>
          <a:prstGeom prst="rect">
            <a:avLst/>
          </a:prstGeom>
          <a:noFill/>
        </p:spPr>
      </p:pic>
      <p:grpSp>
        <p:nvGrpSpPr>
          <p:cNvPr id="2" name="Group 25"/>
          <p:cNvGrpSpPr/>
          <p:nvPr/>
        </p:nvGrpSpPr>
        <p:grpSpPr>
          <a:xfrm>
            <a:off x="2590800" y="2133600"/>
            <a:ext cx="2110298" cy="1497306"/>
            <a:chOff x="2590800" y="2133600"/>
            <a:chExt cx="2110298" cy="1497306"/>
          </a:xfrm>
        </p:grpSpPr>
        <p:pic>
          <p:nvPicPr>
            <p:cNvPr id="20" name="Picture 7" descr="C:\Documents and Settings\jocelyn\My Documents\My Pictures\clip_art_library\Microsoft_Art_Brand_etc\EventsDVD_FY07\HARDWARE_IMAGERY\Illustration - Misc Hardware\Miscellaneous\disk person tablet blue.png"/>
            <p:cNvPicPr>
              <a:picLocks noChangeAspect="1" noChangeArrowheads="1"/>
            </p:cNvPicPr>
            <p:nvPr/>
          </p:nvPicPr>
          <p:blipFill>
            <a:blip r:embed="rId4" cstate="email"/>
            <a:srcRect/>
            <a:stretch>
              <a:fillRect/>
            </a:stretch>
          </p:blipFill>
          <p:spPr bwMode="ltGray">
            <a:xfrm>
              <a:off x="2590800" y="2133600"/>
              <a:ext cx="2110298" cy="1497306"/>
            </a:xfrm>
            <a:prstGeom prst="rect">
              <a:avLst/>
            </a:prstGeom>
            <a:noFill/>
          </p:spPr>
        </p:pic>
        <p:pic>
          <p:nvPicPr>
            <p:cNvPr id="21" name="Picture 6" descr="C:\Documents and Settings\jocelyn\My Documents\My Pictures\clip_art_library\Microsoft_Art_Brand_etc\EventsDVD_FY07\HARDWARE_IMAGERY\Illustration - Misc Hardware\XML Icons\developer Tools toolbox.png"/>
            <p:cNvPicPr>
              <a:picLocks noChangeAspect="1" noChangeArrowheads="1"/>
            </p:cNvPicPr>
            <p:nvPr/>
          </p:nvPicPr>
          <p:blipFill>
            <a:blip r:embed="rId5" cstate="email"/>
            <a:srcRect/>
            <a:stretch>
              <a:fillRect/>
            </a:stretch>
          </p:blipFill>
          <p:spPr bwMode="ltGray">
            <a:xfrm>
              <a:off x="3657600" y="2133600"/>
              <a:ext cx="685800" cy="1032140"/>
            </a:xfrm>
            <a:prstGeom prst="rect">
              <a:avLst/>
            </a:prstGeom>
            <a:noFill/>
          </p:spPr>
        </p:pic>
      </p:grpSp>
      <p:grpSp>
        <p:nvGrpSpPr>
          <p:cNvPr id="3" name="Group 27"/>
          <p:cNvGrpSpPr/>
          <p:nvPr/>
        </p:nvGrpSpPr>
        <p:grpSpPr>
          <a:xfrm>
            <a:off x="5257800" y="609600"/>
            <a:ext cx="2229743" cy="1529335"/>
            <a:chOff x="5257800" y="609600"/>
            <a:chExt cx="2229743" cy="1529335"/>
          </a:xfrm>
        </p:grpSpPr>
        <p:pic>
          <p:nvPicPr>
            <p:cNvPr id="23" name="Picture 17" descr="C:\Documents and Settings\jocelyn\My Documents\My Pictures\clip_art_library\Microsoft_Art_Brand_etc\EventsDVD_FY07\HARDWARE_IMAGERY\Illustration - Misc Hardware\Miscellaneous\network all flat.png"/>
            <p:cNvPicPr>
              <a:picLocks noChangeAspect="1" noChangeArrowheads="1"/>
            </p:cNvPicPr>
            <p:nvPr/>
          </p:nvPicPr>
          <p:blipFill>
            <a:blip r:embed="rId6" cstate="email"/>
            <a:srcRect/>
            <a:stretch>
              <a:fillRect/>
            </a:stretch>
          </p:blipFill>
          <p:spPr bwMode="ltGray">
            <a:xfrm>
              <a:off x="5486400" y="609600"/>
              <a:ext cx="2001143" cy="1500857"/>
            </a:xfrm>
            <a:prstGeom prst="rect">
              <a:avLst/>
            </a:prstGeom>
            <a:noFill/>
          </p:spPr>
        </p:pic>
        <p:pic>
          <p:nvPicPr>
            <p:cNvPr id="22" name="Picture 14" descr="C:\Documents and Settings\jocelyn\My Documents\My Pictures\clip_art_library\Microsoft_Art_Brand_etc\EventsDVD_FY07\HARDWARE_IMAGERY\Illustration - Misc Hardware\Windows Vista Illustration Icons\Users.png"/>
            <p:cNvPicPr>
              <a:picLocks noChangeAspect="1" noChangeArrowheads="1"/>
            </p:cNvPicPr>
            <p:nvPr/>
          </p:nvPicPr>
          <p:blipFill>
            <a:blip r:embed="rId7" cstate="email"/>
            <a:srcRect/>
            <a:stretch>
              <a:fillRect/>
            </a:stretch>
          </p:blipFill>
          <p:spPr bwMode="ltGray">
            <a:xfrm>
              <a:off x="5257800" y="914400"/>
              <a:ext cx="1224535" cy="1224535"/>
            </a:xfrm>
            <a:prstGeom prst="rect">
              <a:avLst/>
            </a:prstGeom>
            <a:noFill/>
          </p:spPr>
        </p:pic>
      </p:grpSp>
      <p:pic>
        <p:nvPicPr>
          <p:cNvPr id="24" name="Picture 7" descr="C:\Documents and Settings\jocelyn\My Documents\My Pictures\clip_art_library\Microsoft_Art_Brand_etc\EventsDVD_FY07\HARDWARE_IMAGERY\Illustration - Misc Hardware\Miscellaneous\disk person tablet blue.png"/>
          <p:cNvPicPr>
            <a:picLocks noChangeAspect="1" noChangeArrowheads="1"/>
          </p:cNvPicPr>
          <p:nvPr/>
        </p:nvPicPr>
        <p:blipFill>
          <a:blip r:embed="rId4" cstate="email"/>
          <a:srcRect/>
          <a:stretch>
            <a:fillRect/>
          </a:stretch>
        </p:blipFill>
        <p:spPr bwMode="ltGray">
          <a:xfrm>
            <a:off x="152400" y="3581400"/>
            <a:ext cx="2110298" cy="1497306"/>
          </a:xfrm>
          <a:prstGeom prst="rect">
            <a:avLst/>
          </a:prstGeom>
          <a:noFill/>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50" y="284202"/>
            <a:ext cx="8369300" cy="553998"/>
          </a:xfrm>
        </p:spPr>
        <p:txBody>
          <a:bodyPr/>
          <a:lstStyle/>
          <a:p>
            <a:r>
              <a:rPr smtClean="0"/>
              <a:t>Push Quality Upstream</a:t>
            </a:r>
            <a:endParaRPr lang="en-US" dirty="0"/>
          </a:p>
        </p:txBody>
      </p:sp>
      <p:sp>
        <p:nvSpPr>
          <p:cNvPr id="4" name="Rounded Rectangle 3"/>
          <p:cNvSpPr/>
          <p:nvPr/>
        </p:nvSpPr>
        <p:spPr bwMode="auto">
          <a:xfrm>
            <a:off x="1371600" y="4572000"/>
            <a:ext cx="1981200" cy="8382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ndParaRPr>
          </a:p>
        </p:txBody>
      </p:sp>
      <p:sp>
        <p:nvSpPr>
          <p:cNvPr id="5" name="Rounded Rectangle 4"/>
          <p:cNvSpPr/>
          <p:nvPr/>
        </p:nvSpPr>
        <p:spPr bwMode="auto">
          <a:xfrm>
            <a:off x="3505200" y="3200400"/>
            <a:ext cx="1981200" cy="838200"/>
          </a:xfrm>
          <a:prstGeom prst="roundRect">
            <a:avLst/>
          </a:prstGeom>
          <a:solidFill>
            <a:schemeClr val="tx1">
              <a:lumMod val="50000"/>
            </a:schemeClr>
          </a:solidFill>
          <a:ln>
            <a:solidFill>
              <a:schemeClr val="tx1">
                <a:lumMod val="65000"/>
              </a:schemeClr>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ndParaRPr>
          </a:p>
        </p:txBody>
      </p:sp>
      <p:sp>
        <p:nvSpPr>
          <p:cNvPr id="6" name="Rounded Rectangle 5"/>
          <p:cNvSpPr/>
          <p:nvPr/>
        </p:nvSpPr>
        <p:spPr bwMode="auto">
          <a:xfrm>
            <a:off x="5867400" y="1752600"/>
            <a:ext cx="1752600" cy="762000"/>
          </a:xfrm>
          <a:prstGeom prst="roundRect">
            <a:avLst/>
          </a:prstGeom>
          <a:solidFill>
            <a:schemeClr val="tx1">
              <a:lumMod val="50000"/>
            </a:schemeClr>
          </a:solidFill>
          <a:ln>
            <a:solidFill>
              <a:schemeClr val="tx1">
                <a:lumMod val="65000"/>
              </a:schemeClr>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ndParaRPr>
          </a:p>
        </p:txBody>
      </p:sp>
      <p:sp>
        <p:nvSpPr>
          <p:cNvPr id="7" name="TextBox 6"/>
          <p:cNvSpPr txBox="1"/>
          <p:nvPr/>
        </p:nvSpPr>
        <p:spPr>
          <a:xfrm>
            <a:off x="1600200" y="4800600"/>
            <a:ext cx="1600200" cy="381000"/>
          </a:xfrm>
          <a:prstGeom prst="rect">
            <a:avLst/>
          </a:prstGeom>
          <a:noFill/>
        </p:spPr>
        <p:txBody>
          <a:bodyPr wrap="square" rtlCol="0">
            <a:spAutoFit/>
          </a:bodyPr>
          <a:lstStyle/>
          <a:p>
            <a:r>
              <a:rPr lang="en-US" dirty="0" smtClean="0">
                <a:solidFill>
                  <a:schemeClr val="bg1"/>
                </a:solidFill>
              </a:rPr>
              <a:t>Development</a:t>
            </a:r>
            <a:endParaRPr lang="en-US" dirty="0">
              <a:solidFill>
                <a:schemeClr val="bg1"/>
              </a:solidFill>
            </a:endParaRPr>
          </a:p>
        </p:txBody>
      </p:sp>
      <p:sp>
        <p:nvSpPr>
          <p:cNvPr id="8" name="TextBox 7"/>
          <p:cNvSpPr txBox="1"/>
          <p:nvPr/>
        </p:nvSpPr>
        <p:spPr>
          <a:xfrm>
            <a:off x="4038600" y="3429000"/>
            <a:ext cx="1447800" cy="369332"/>
          </a:xfrm>
          <a:prstGeom prst="rect">
            <a:avLst/>
          </a:prstGeom>
          <a:solidFill>
            <a:schemeClr val="tx1">
              <a:lumMod val="50000"/>
            </a:schemeClr>
          </a:solidFill>
        </p:spPr>
        <p:txBody>
          <a:bodyPr wrap="square" rtlCol="0">
            <a:spAutoFit/>
          </a:bodyPr>
          <a:lstStyle/>
          <a:p>
            <a:r>
              <a:rPr lang="en-US" dirty="0" smtClean="0">
                <a:solidFill>
                  <a:schemeClr val="bg1"/>
                </a:solidFill>
              </a:rPr>
              <a:t>Test</a:t>
            </a:r>
            <a:endParaRPr lang="en-US" dirty="0">
              <a:solidFill>
                <a:schemeClr val="bg1"/>
              </a:solidFill>
            </a:endParaRPr>
          </a:p>
        </p:txBody>
      </p:sp>
      <p:sp>
        <p:nvSpPr>
          <p:cNvPr id="9" name="TextBox 8"/>
          <p:cNvSpPr txBox="1"/>
          <p:nvPr/>
        </p:nvSpPr>
        <p:spPr>
          <a:xfrm>
            <a:off x="6172200" y="1905000"/>
            <a:ext cx="1447800" cy="369332"/>
          </a:xfrm>
          <a:prstGeom prst="rect">
            <a:avLst/>
          </a:prstGeom>
          <a:solidFill>
            <a:schemeClr val="tx1">
              <a:lumMod val="50000"/>
            </a:schemeClr>
          </a:solidFill>
        </p:spPr>
        <p:txBody>
          <a:bodyPr wrap="square" rtlCol="0">
            <a:spAutoFit/>
          </a:bodyPr>
          <a:lstStyle/>
          <a:p>
            <a:r>
              <a:rPr lang="en-US" dirty="0" smtClean="0">
                <a:solidFill>
                  <a:schemeClr val="bg1"/>
                </a:solidFill>
              </a:rPr>
              <a:t>Release</a:t>
            </a:r>
            <a:endParaRPr lang="en-US" dirty="0">
              <a:solidFill>
                <a:schemeClr val="bg1"/>
              </a:solidFill>
            </a:endParaRPr>
          </a:p>
        </p:txBody>
      </p:sp>
      <p:sp>
        <p:nvSpPr>
          <p:cNvPr id="12" name="Right Arrow 11"/>
          <p:cNvSpPr/>
          <p:nvPr/>
        </p:nvSpPr>
        <p:spPr bwMode="auto">
          <a:xfrm>
            <a:off x="1066800" y="5486400"/>
            <a:ext cx="6400800" cy="4572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ndParaRPr>
          </a:p>
        </p:txBody>
      </p:sp>
      <p:sp>
        <p:nvSpPr>
          <p:cNvPr id="13" name="Up Arrow 12"/>
          <p:cNvSpPr/>
          <p:nvPr/>
        </p:nvSpPr>
        <p:spPr bwMode="auto">
          <a:xfrm>
            <a:off x="7696200" y="1066800"/>
            <a:ext cx="381000" cy="4495800"/>
          </a:xfrm>
          <a:prstGeom prst="up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ndParaRPr>
          </a:p>
        </p:txBody>
      </p:sp>
      <p:sp>
        <p:nvSpPr>
          <p:cNvPr id="30" name="Arc 29"/>
          <p:cNvSpPr/>
          <p:nvPr/>
        </p:nvSpPr>
        <p:spPr>
          <a:xfrm flipV="1">
            <a:off x="-5105400" y="-2286000"/>
            <a:ext cx="12496800" cy="7696200"/>
          </a:xfrm>
          <a:prstGeom prst="arc">
            <a:avLst/>
          </a:prstGeom>
          <a:ln>
            <a:solidFill>
              <a:schemeClr val="tx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1" name="Rectangle 30"/>
          <p:cNvSpPr/>
          <p:nvPr/>
        </p:nvSpPr>
        <p:spPr>
          <a:xfrm>
            <a:off x="2133600" y="5867400"/>
            <a:ext cx="4149789" cy="830997"/>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800" b="1" cap="none" spc="0" dirty="0" smtClean="0">
                <a:ln/>
                <a:solidFill>
                  <a:schemeClr val="accent3"/>
                </a:solidFill>
                <a:effectLst/>
              </a:rPr>
              <a:t>Software Phase</a:t>
            </a:r>
            <a:endParaRPr lang="en-US" sz="4800" b="1" cap="none" spc="0" dirty="0">
              <a:ln/>
              <a:solidFill>
                <a:schemeClr val="accent3"/>
              </a:solidFill>
              <a:effectLst/>
            </a:endParaRPr>
          </a:p>
        </p:txBody>
      </p:sp>
      <p:sp>
        <p:nvSpPr>
          <p:cNvPr id="32" name="Rectangle 31"/>
          <p:cNvSpPr/>
          <p:nvPr/>
        </p:nvSpPr>
        <p:spPr>
          <a:xfrm rot="5400000">
            <a:off x="6732262" y="3035657"/>
            <a:ext cx="3308405" cy="830997"/>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800" b="1" cap="none" spc="0" dirty="0" smtClean="0">
                <a:ln/>
                <a:solidFill>
                  <a:schemeClr val="accent3"/>
                </a:solidFill>
                <a:effectLst/>
              </a:rPr>
              <a:t>Cost of Bugs</a:t>
            </a:r>
            <a:endParaRPr lang="en-US" sz="4800" b="1" cap="none" spc="0" dirty="0">
              <a:ln/>
              <a:solidFill>
                <a:schemeClr val="accent3"/>
              </a:solidFill>
              <a:effectLst/>
            </a:endParaRPr>
          </a:p>
        </p:txBody>
      </p:sp>
      <p:grpSp>
        <p:nvGrpSpPr>
          <p:cNvPr id="3" name="Group 26"/>
          <p:cNvGrpSpPr/>
          <p:nvPr/>
        </p:nvGrpSpPr>
        <p:grpSpPr>
          <a:xfrm>
            <a:off x="2133600" y="5029200"/>
            <a:ext cx="685800" cy="609600"/>
            <a:chOff x="2133600" y="5029200"/>
            <a:chExt cx="685800" cy="609600"/>
          </a:xfrm>
        </p:grpSpPr>
        <p:sp>
          <p:nvSpPr>
            <p:cNvPr id="17" name="Explosion 2 16"/>
            <p:cNvSpPr/>
            <p:nvPr/>
          </p:nvSpPr>
          <p:spPr bwMode="auto">
            <a:xfrm>
              <a:off x="2133600" y="5029200"/>
              <a:ext cx="685800" cy="609600"/>
            </a:xfrm>
            <a:prstGeom prst="irregularSeal2">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ndParaRPr>
            </a:p>
          </p:txBody>
        </p:sp>
        <p:sp>
          <p:nvSpPr>
            <p:cNvPr id="18" name="Explosion 1 17"/>
            <p:cNvSpPr/>
            <p:nvPr/>
          </p:nvSpPr>
          <p:spPr bwMode="auto">
            <a:xfrm>
              <a:off x="2133600" y="5181600"/>
              <a:ext cx="533400" cy="304800"/>
            </a:xfrm>
            <a:prstGeom prst="irregularSeal1">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ndParaRPr>
            </a:p>
          </p:txBody>
        </p:sp>
      </p:grpSp>
      <p:sp>
        <p:nvSpPr>
          <p:cNvPr id="21" name="Arc 20"/>
          <p:cNvSpPr/>
          <p:nvPr/>
        </p:nvSpPr>
        <p:spPr>
          <a:xfrm flipV="1">
            <a:off x="-152400" y="5257800"/>
            <a:ext cx="2590800" cy="152400"/>
          </a:xfrm>
          <a:prstGeom prst="arc">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pic>
        <p:nvPicPr>
          <p:cNvPr id="24" name="Picture 7" descr="C:\Documents and Settings\jocelyn\My Documents\My Pictures\clip_art_library\Microsoft_Art_Brand_etc\EventsDVD_FY07\HARDWARE_IMAGERY\Illustration - Misc Hardware\Miscellaneous\disk person tablet blue.png"/>
          <p:cNvPicPr>
            <a:picLocks noChangeAspect="1" noChangeArrowheads="1"/>
          </p:cNvPicPr>
          <p:nvPr/>
        </p:nvPicPr>
        <p:blipFill>
          <a:blip r:embed="rId3" cstate="email"/>
          <a:srcRect/>
          <a:stretch>
            <a:fillRect/>
          </a:stretch>
        </p:blipFill>
        <p:spPr bwMode="ltGray">
          <a:xfrm>
            <a:off x="304800" y="3581400"/>
            <a:ext cx="2110298" cy="1497306"/>
          </a:xfrm>
          <a:prstGeom prst="rect">
            <a:avLst/>
          </a:prstGeom>
          <a:noFill/>
        </p:spPr>
      </p:pic>
      <p:sp>
        <p:nvSpPr>
          <p:cNvPr id="16" name="U-Turn Arrow 15"/>
          <p:cNvSpPr/>
          <p:nvPr/>
        </p:nvSpPr>
        <p:spPr bwMode="auto">
          <a:xfrm flipH="1">
            <a:off x="1981200" y="3733800"/>
            <a:ext cx="685800" cy="800100"/>
          </a:xfrm>
          <a:prstGeom prst="uturnArrow">
            <a:avLst>
              <a:gd name="adj1" fmla="val 25000"/>
              <a:gd name="adj2" fmla="val 25000"/>
              <a:gd name="adj3" fmla="val 25000"/>
              <a:gd name="adj4" fmla="val 43750"/>
              <a:gd name="adj5" fmla="val 10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ndParaRPr>
          </a:p>
        </p:txBody>
      </p:sp>
      <p:grpSp>
        <p:nvGrpSpPr>
          <p:cNvPr id="10" name="Group 24"/>
          <p:cNvGrpSpPr/>
          <p:nvPr/>
        </p:nvGrpSpPr>
        <p:grpSpPr>
          <a:xfrm>
            <a:off x="2743200" y="2133600"/>
            <a:ext cx="2110298" cy="1497306"/>
            <a:chOff x="2590800" y="2133600"/>
            <a:chExt cx="2110298" cy="1497306"/>
          </a:xfrm>
        </p:grpSpPr>
        <p:pic>
          <p:nvPicPr>
            <p:cNvPr id="26" name="Picture 7" descr="C:\Documents and Settings\jocelyn\My Documents\My Pictures\clip_art_library\Microsoft_Art_Brand_etc\EventsDVD_FY07\HARDWARE_IMAGERY\Illustration - Misc Hardware\Miscellaneous\disk person tablet blue.png"/>
            <p:cNvPicPr>
              <a:picLocks noChangeAspect="1" noChangeArrowheads="1"/>
            </p:cNvPicPr>
            <p:nvPr/>
          </p:nvPicPr>
          <p:blipFill>
            <a:blip r:embed="rId3" cstate="email"/>
            <a:srcRect/>
            <a:stretch>
              <a:fillRect/>
            </a:stretch>
          </p:blipFill>
          <p:spPr bwMode="ltGray">
            <a:xfrm>
              <a:off x="2590800" y="2133600"/>
              <a:ext cx="2110298" cy="1497306"/>
            </a:xfrm>
            <a:prstGeom prst="rect">
              <a:avLst/>
            </a:prstGeom>
            <a:noFill/>
          </p:spPr>
        </p:pic>
        <p:pic>
          <p:nvPicPr>
            <p:cNvPr id="28" name="Picture 6" descr="C:\Documents and Settings\jocelyn\My Documents\My Pictures\clip_art_library\Microsoft_Art_Brand_etc\EventsDVD_FY07\HARDWARE_IMAGERY\Illustration - Misc Hardware\XML Icons\developer Tools toolbox.png"/>
            <p:cNvPicPr>
              <a:picLocks noChangeAspect="1" noChangeArrowheads="1"/>
            </p:cNvPicPr>
            <p:nvPr/>
          </p:nvPicPr>
          <p:blipFill>
            <a:blip r:embed="rId4" cstate="email"/>
            <a:srcRect/>
            <a:stretch>
              <a:fillRect/>
            </a:stretch>
          </p:blipFill>
          <p:spPr bwMode="ltGray">
            <a:xfrm>
              <a:off x="3657600" y="2133600"/>
              <a:ext cx="685800" cy="1032140"/>
            </a:xfrm>
            <a:prstGeom prst="rect">
              <a:avLst/>
            </a:prstGeom>
            <a:noFill/>
          </p:spPr>
        </p:pic>
      </p:grpSp>
      <p:grpSp>
        <p:nvGrpSpPr>
          <p:cNvPr id="11" name="Group 32"/>
          <p:cNvGrpSpPr/>
          <p:nvPr/>
        </p:nvGrpSpPr>
        <p:grpSpPr>
          <a:xfrm>
            <a:off x="5257800" y="609600"/>
            <a:ext cx="2229743" cy="1529335"/>
            <a:chOff x="5257800" y="609600"/>
            <a:chExt cx="2229743" cy="1529335"/>
          </a:xfrm>
        </p:grpSpPr>
        <p:pic>
          <p:nvPicPr>
            <p:cNvPr id="34" name="Picture 17" descr="C:\Documents and Settings\jocelyn\My Documents\My Pictures\clip_art_library\Microsoft_Art_Brand_etc\EventsDVD_FY07\HARDWARE_IMAGERY\Illustration - Misc Hardware\Miscellaneous\network all flat.png"/>
            <p:cNvPicPr>
              <a:picLocks noChangeAspect="1" noChangeArrowheads="1"/>
            </p:cNvPicPr>
            <p:nvPr/>
          </p:nvPicPr>
          <p:blipFill>
            <a:blip r:embed="rId5" cstate="email"/>
            <a:srcRect/>
            <a:stretch>
              <a:fillRect/>
            </a:stretch>
          </p:blipFill>
          <p:spPr bwMode="ltGray">
            <a:xfrm>
              <a:off x="5486400" y="609600"/>
              <a:ext cx="2001143" cy="1500857"/>
            </a:xfrm>
            <a:prstGeom prst="rect">
              <a:avLst/>
            </a:prstGeom>
            <a:noFill/>
          </p:spPr>
        </p:pic>
        <p:pic>
          <p:nvPicPr>
            <p:cNvPr id="35" name="Picture 14" descr="C:\Documents and Settings\jocelyn\My Documents\My Pictures\clip_art_library\Microsoft_Art_Brand_etc\EventsDVD_FY07\HARDWARE_IMAGERY\Illustration - Misc Hardware\Windows Vista Illustration Icons\Users.png"/>
            <p:cNvPicPr>
              <a:picLocks noChangeAspect="1" noChangeArrowheads="1"/>
            </p:cNvPicPr>
            <p:nvPr/>
          </p:nvPicPr>
          <p:blipFill>
            <a:blip r:embed="rId6" cstate="email"/>
            <a:srcRect/>
            <a:stretch>
              <a:fillRect/>
            </a:stretch>
          </p:blipFill>
          <p:spPr bwMode="ltGray">
            <a:xfrm>
              <a:off x="5257800" y="914400"/>
              <a:ext cx="1224535" cy="1224535"/>
            </a:xfrm>
            <a:prstGeom prst="rect">
              <a:avLst/>
            </a:prstGeom>
            <a:noFill/>
          </p:spPr>
        </p:pic>
      </p:grpSp>
      <p:pic>
        <p:nvPicPr>
          <p:cNvPr id="36" name="Picture 2" descr="C:\Documents and Settings\jocelyn\My Documents\My Pictures\clip_art_library\Microsoft_Art_Brand_etc\EventsDVD_FY07\Shapes and Graphics\Arrows - arrow\Blue Gradient Collection\arrow 0 blue arrow curved 10.png"/>
          <p:cNvPicPr>
            <a:picLocks noChangeAspect="1" noChangeArrowheads="1"/>
          </p:cNvPicPr>
          <p:nvPr/>
        </p:nvPicPr>
        <p:blipFill>
          <a:blip r:embed="rId7" cstate="email"/>
          <a:srcRect/>
          <a:stretch>
            <a:fillRect/>
          </a:stretch>
        </p:blipFill>
        <p:spPr bwMode="auto">
          <a:xfrm rot="6414650" flipH="1">
            <a:off x="2518739" y="3583339"/>
            <a:ext cx="992068" cy="903226"/>
          </a:xfrm>
          <a:prstGeom prst="rect">
            <a:avLst/>
          </a:prstGeom>
          <a:noFill/>
        </p:spPr>
      </p:pic>
      <p:pic>
        <p:nvPicPr>
          <p:cNvPr id="38" name="Picture 2" descr="C:\Documents and Settings\jocelyn\My Documents\My Pictures\clip_art_library\Microsoft_Art_Brand_etc\EventsDVD_FY07\Shapes and Graphics\Arrows - arrow\Blue Gradient Collection\arrow 0 blue arrow curved 10.png"/>
          <p:cNvPicPr>
            <a:picLocks noChangeAspect="1" noChangeArrowheads="1"/>
          </p:cNvPicPr>
          <p:nvPr/>
        </p:nvPicPr>
        <p:blipFill>
          <a:blip r:embed="rId7" cstate="email"/>
          <a:srcRect/>
          <a:stretch>
            <a:fillRect/>
          </a:stretch>
        </p:blipFill>
        <p:spPr bwMode="auto">
          <a:xfrm rot="6414650" flipH="1">
            <a:off x="4675492" y="2027620"/>
            <a:ext cx="1277990" cy="1163543"/>
          </a:xfrm>
          <a:prstGeom prst="rect">
            <a:avLst/>
          </a:prstGeom>
          <a:noFill/>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81000" y="1447800"/>
            <a:ext cx="8458200" cy="4572000"/>
          </a:xfrm>
          <a:prstGeom prst="rect">
            <a:avLst/>
          </a:prstGeom>
          <a:gradFill>
            <a:gsLst>
              <a:gs pos="0">
                <a:srgbClr xmlns:mc="http://schemas.openxmlformats.org/markup-compatibility/2006" xmlns:a14="http://schemas.microsoft.com/office/drawing/2010/main" val="000000" mc:Ignorable="">
                  <a:alpha val="85000"/>
                </a:srgbClr>
              </a:gs>
              <a:gs pos="100000">
                <a:srgbClr xmlns:mc="http://schemas.openxmlformats.org/markup-compatibility/2006" xmlns:a14="http://schemas.microsoft.com/office/drawing/2010/main" val="4472D8" mc:Ignorable="">
                  <a:alpha val="26000"/>
                </a:srgbClr>
              </a:gs>
            </a:gsLst>
            <a:lin ang="16200000" scaled="0"/>
          </a:gradFill>
          <a:ln>
            <a:headEnd type="none" w="med" len="med"/>
            <a:tailEnd type="none" w="med" len="med"/>
          </a:ln>
          <a:scene3d>
            <a:camera prst="orthographicFront">
              <a:rot lat="0" lon="0" rev="0"/>
            </a:camera>
            <a:lightRig rig="harsh" dir="t"/>
          </a:scene3d>
          <a:sp3d contourW="1000" prstMaterial="plastic">
            <a:bevelT w="95250" h="101600"/>
            <a:contourClr>
              <a:schemeClr val="accent6">
                <a:satMod val="300000"/>
              </a:schemeClr>
            </a:contourClr>
          </a:sp3d>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aphicFrame>
        <p:nvGraphicFramePr>
          <p:cNvPr id="5" name="Table 4"/>
          <p:cNvGraphicFramePr>
            <a:graphicFrameLocks noGrp="1"/>
          </p:cNvGraphicFramePr>
          <p:nvPr/>
        </p:nvGraphicFramePr>
        <p:xfrm>
          <a:off x="495300" y="1508760"/>
          <a:ext cx="8115300" cy="2834640"/>
        </p:xfrm>
        <a:graphic>
          <a:graphicData uri="http://schemas.openxmlformats.org/drawingml/2006/table">
            <a:tbl>
              <a:tblPr firstRow="1" bandRow="1">
                <a:solidFill>
                  <a:srgbClr xmlns:mc="http://schemas.openxmlformats.org/markup-compatibility/2006" xmlns:a14="http://schemas.microsoft.com/office/drawing/2010/main" val="00B050" mc:Ignorable=""/>
                </a:solidFill>
                <a:tableStyleId>{2D5ABB26-0587-4C30-8999-92F81FD0307C}</a:tableStyleId>
              </a:tblPr>
              <a:tblGrid>
                <a:gridCol w="1623060"/>
                <a:gridCol w="1623060"/>
                <a:gridCol w="811530"/>
                <a:gridCol w="811530"/>
                <a:gridCol w="1623060"/>
                <a:gridCol w="1623060"/>
              </a:tblGrid>
              <a:tr h="358877">
                <a:tc gridSpan="3">
                  <a:txBody>
                    <a:bodyPr/>
                    <a:lstStyle/>
                    <a:p>
                      <a:pPr algn="l"/>
                      <a:r>
                        <a:rPr lang="en-US" sz="2400" dirty="0" smtClean="0">
                          <a:solidFill>
                            <a:schemeClr val="bg1"/>
                          </a:solidFill>
                        </a:rPr>
                        <a:t>Generalist </a:t>
                      </a:r>
                      <a:endParaRPr lang="en-US" sz="2400" dirty="0">
                        <a:solidFill>
                          <a:schemeClr val="bg1"/>
                        </a:solidFill>
                      </a:endParaRPr>
                    </a:p>
                  </a:txBody>
                  <a:tcPr>
                    <a:lnB w="28575" cap="flat" cmpd="sng" algn="ctr">
                      <a:solidFill>
                        <a:schemeClr val="bg1"/>
                      </a:solidFill>
                      <a:prstDash val="solid"/>
                      <a:round/>
                      <a:headEnd type="none" w="med" len="med"/>
                      <a:tailEnd type="none" w="med" len="med"/>
                    </a:lnB>
                    <a:solidFill>
                      <a:schemeClr val="tx1"/>
                    </a:solidFill>
                  </a:tcPr>
                </a:tc>
                <a:tc hMerge="1">
                  <a:txBody>
                    <a:bodyPr/>
                    <a:lstStyle/>
                    <a:p>
                      <a:endParaRPr lang="en-US" dirty="0"/>
                    </a:p>
                  </a:txBody>
                  <a:tcPr/>
                </a:tc>
                <a:tc hMerge="1">
                  <a:txBody>
                    <a:bodyPr/>
                    <a:lstStyle/>
                    <a:p>
                      <a:endParaRPr lang="en-US" dirty="0"/>
                    </a:p>
                  </a:txBody>
                  <a:tcPr/>
                </a:tc>
                <a:tc gridSpan="3">
                  <a:txBody>
                    <a:bodyPr/>
                    <a:lstStyle/>
                    <a:p>
                      <a:pPr algn="r"/>
                      <a:r>
                        <a:rPr lang="en-US" sz="2400" dirty="0" smtClean="0">
                          <a:solidFill>
                            <a:schemeClr val="bg1"/>
                          </a:solidFill>
                        </a:rPr>
                        <a:t>Specialist</a:t>
                      </a:r>
                      <a:endParaRPr lang="en-US" sz="2400" dirty="0">
                        <a:solidFill>
                          <a:schemeClr val="bg1"/>
                        </a:solidFill>
                      </a:endParaRPr>
                    </a:p>
                  </a:txBody>
                  <a:tcPr>
                    <a:lnB w="28575" cap="flat" cmpd="sng" algn="ctr">
                      <a:solidFill>
                        <a:schemeClr val="bg1"/>
                      </a:solidFill>
                      <a:prstDash val="solid"/>
                      <a:round/>
                      <a:headEnd type="none" w="med" len="med"/>
                      <a:tailEnd type="none" w="med" len="med"/>
                    </a:lnB>
                    <a:solidFill>
                      <a:schemeClr val="tx1"/>
                    </a:solidFill>
                  </a:tcPr>
                </a:tc>
                <a:tc hMerge="1">
                  <a:txBody>
                    <a:bodyPr/>
                    <a:lstStyle/>
                    <a:p>
                      <a:endParaRPr lang="en-US" dirty="0"/>
                    </a:p>
                  </a:txBody>
                  <a:tcPr/>
                </a:tc>
                <a:tc hMerge="1">
                  <a:txBody>
                    <a:bodyPr/>
                    <a:lstStyle/>
                    <a:p>
                      <a:endParaRPr lang="en-US" dirty="0"/>
                    </a:p>
                  </a:txBody>
                  <a:tcPr/>
                </a:tc>
              </a:tr>
              <a:tr h="1579061">
                <a:tc>
                  <a:txBody>
                    <a:bodyPr/>
                    <a:lstStyle/>
                    <a:p>
                      <a:r>
                        <a:rPr lang="en-US" sz="1800" dirty="0" smtClean="0">
                          <a:solidFill>
                            <a:schemeClr val="bg1"/>
                          </a:solidFill>
                        </a:rPr>
                        <a:t>Manual</a:t>
                      </a:r>
                      <a:r>
                        <a:rPr lang="en-US" sz="1800" baseline="0" dirty="0" smtClean="0">
                          <a:solidFill>
                            <a:schemeClr val="bg1"/>
                          </a:solidFill>
                        </a:rPr>
                        <a:t> Testing</a:t>
                      </a:r>
                      <a:endParaRPr lang="en-US" sz="1800" dirty="0">
                        <a:solidFill>
                          <a:schemeClr val="bg1"/>
                        </a:solidFill>
                      </a:endParaRP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tx1"/>
                    </a:solidFill>
                  </a:tcPr>
                </a:tc>
                <a:tc>
                  <a:txBody>
                    <a:bodyPr/>
                    <a:lstStyle/>
                    <a:p>
                      <a:r>
                        <a:rPr lang="en-US" sz="1800" kern="1200" dirty="0" smtClean="0">
                          <a:solidFill>
                            <a:schemeClr val="bg1"/>
                          </a:solidFill>
                        </a:rPr>
                        <a:t>Some scripting </a:t>
                      </a:r>
                    </a:p>
                    <a:p>
                      <a:endParaRPr lang="en-US" sz="1800" kern="1200" dirty="0" smtClean="0">
                        <a:solidFill>
                          <a:schemeClr val="bg1"/>
                        </a:solidFill>
                      </a:endParaRPr>
                    </a:p>
                    <a:p>
                      <a:r>
                        <a:rPr lang="en-US" sz="1800" kern="1200" dirty="0" smtClean="0">
                          <a:solidFill>
                            <a:schemeClr val="bg1"/>
                          </a:solidFill>
                        </a:rPr>
                        <a:t>Creates scripts</a:t>
                      </a:r>
                      <a:r>
                        <a:rPr lang="en-US" sz="1800" kern="1200" baseline="0" dirty="0" smtClean="0">
                          <a:solidFill>
                            <a:schemeClr val="bg1"/>
                          </a:solidFill>
                        </a:rPr>
                        <a:t> </a:t>
                      </a:r>
                      <a:r>
                        <a:rPr lang="en-US" sz="1800" kern="1200" dirty="0" smtClean="0">
                          <a:solidFill>
                            <a:schemeClr val="bg1"/>
                          </a:solidFill>
                        </a:rPr>
                        <a:t>to set up lab, create data</a:t>
                      </a:r>
                      <a:endParaRPr lang="en-US" sz="1800"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tx1"/>
                    </a:solidFill>
                  </a:tcPr>
                </a:tc>
                <a:tc gridSpan="2">
                  <a:txBody>
                    <a:bodyPr/>
                    <a:lstStyle/>
                    <a:p>
                      <a:r>
                        <a:rPr lang="en-US" sz="1800" kern="1200" dirty="0" smtClean="0">
                          <a:solidFill>
                            <a:schemeClr val="bg1"/>
                          </a:solidFill>
                        </a:rPr>
                        <a:t>Strong scripting skills</a:t>
                      </a:r>
                    </a:p>
                    <a:p>
                      <a:endParaRPr lang="en-US" sz="1800" kern="1200" dirty="0" smtClean="0">
                        <a:solidFill>
                          <a:schemeClr val="bg1"/>
                        </a:solidFill>
                      </a:endParaRPr>
                    </a:p>
                    <a:p>
                      <a:r>
                        <a:rPr lang="en-US" sz="1800" kern="1200" dirty="0" smtClean="0">
                          <a:solidFill>
                            <a:schemeClr val="bg1"/>
                          </a:solidFill>
                        </a:rPr>
                        <a:t>Some </a:t>
                      </a:r>
                      <a:br>
                        <a:rPr lang="en-US" sz="1800" kern="1200" dirty="0" smtClean="0">
                          <a:solidFill>
                            <a:schemeClr val="bg1"/>
                          </a:solidFill>
                        </a:rPr>
                      </a:br>
                      <a:r>
                        <a:rPr lang="en-US" sz="1800" kern="1200" dirty="0" smtClean="0">
                          <a:solidFill>
                            <a:schemeClr val="bg1"/>
                          </a:solidFill>
                        </a:rPr>
                        <a:t>coding skills</a:t>
                      </a:r>
                      <a:endParaRPr lang="en-US" sz="1800"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tx1"/>
                    </a:solidFill>
                  </a:tcPr>
                </a:tc>
                <a:tc hMerge="1">
                  <a:txBody>
                    <a:bodyPr/>
                    <a:lstStyle/>
                    <a:p>
                      <a:endParaRPr lang="en-US" dirty="0"/>
                    </a:p>
                  </a:txBody>
                  <a:tcPr/>
                </a:tc>
                <a:tc>
                  <a:txBody>
                    <a:bodyPr/>
                    <a:lstStyle/>
                    <a:p>
                      <a:r>
                        <a:rPr lang="en-US" sz="1800" kern="1200" dirty="0" smtClean="0">
                          <a:solidFill>
                            <a:schemeClr val="bg1"/>
                          </a:solidFill>
                        </a:rPr>
                        <a:t>Strong coding</a:t>
                      </a:r>
                    </a:p>
                    <a:p>
                      <a:endParaRPr lang="en-US" sz="1800" kern="1200" dirty="0" smtClean="0">
                        <a:solidFill>
                          <a:schemeClr val="bg1"/>
                        </a:solidFill>
                      </a:endParaRPr>
                    </a:p>
                    <a:p>
                      <a:r>
                        <a:rPr lang="en-US" sz="1800" kern="1200" dirty="0" smtClean="0">
                          <a:solidFill>
                            <a:schemeClr val="bg1"/>
                          </a:solidFill>
                        </a:rPr>
                        <a:t>Develops fully automated testing procedures</a:t>
                      </a:r>
                      <a:endParaRPr lang="en-US" sz="1800"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tx1"/>
                    </a:solidFill>
                  </a:tcPr>
                </a:tc>
                <a:tc>
                  <a:txBody>
                    <a:bodyPr/>
                    <a:lstStyle/>
                    <a:p>
                      <a:r>
                        <a:rPr lang="en-US" sz="1800" kern="1200" dirty="0" smtClean="0">
                          <a:solidFill>
                            <a:schemeClr val="bg1"/>
                          </a:solidFill>
                        </a:rPr>
                        <a:t>Expert </a:t>
                      </a:r>
                      <a:br>
                        <a:rPr lang="en-US" sz="1800" kern="1200" dirty="0" smtClean="0">
                          <a:solidFill>
                            <a:schemeClr val="bg1"/>
                          </a:solidFill>
                        </a:rPr>
                      </a:br>
                      <a:r>
                        <a:rPr lang="en-US" sz="1800" kern="1200" dirty="0" smtClean="0">
                          <a:solidFill>
                            <a:schemeClr val="bg1"/>
                          </a:solidFill>
                        </a:rPr>
                        <a:t>coding skills</a:t>
                      </a:r>
                      <a:endParaRPr lang="en-US" sz="1800" dirty="0">
                        <a:solidFill>
                          <a:schemeClr val="bg1"/>
                        </a:solidFill>
                      </a:endParaRPr>
                    </a:p>
                  </a:txBody>
                  <a:tcP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solidFill>
                      <a:schemeClr val="tx1"/>
                    </a:solidFill>
                  </a:tcPr>
                </a:tc>
              </a:tr>
              <a:tr h="287102">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c>
                  <a:txBody>
                    <a:bodyPr/>
                    <a:lstStyle/>
                    <a:p>
                      <a:endParaRPr lang="en-US">
                        <a:solidFill>
                          <a:schemeClr val="bg1"/>
                        </a:solidFill>
                      </a:endParaRPr>
                    </a:p>
                  </a:txBody>
                  <a:tcPr>
                    <a:solidFill>
                      <a:schemeClr val="tx1"/>
                    </a:solidFill>
                  </a:tcPr>
                </a:tc>
                <a:tc>
                  <a:txBody>
                    <a:bodyPr/>
                    <a:lstStyle/>
                    <a:p>
                      <a:endParaRPr lang="en-US" dirty="0">
                        <a:solidFill>
                          <a:schemeClr val="bg1"/>
                        </a:solidFill>
                      </a:endParaRPr>
                    </a:p>
                  </a:txBody>
                  <a:tcPr>
                    <a:solidFill>
                      <a:schemeClr val="tx1"/>
                    </a:solidFill>
                  </a:tcPr>
                </a:tc>
              </a:tr>
            </a:tbl>
          </a:graphicData>
        </a:graphic>
      </p:graphicFrame>
      <p:sp>
        <p:nvSpPr>
          <p:cNvPr id="2" name="Title 1"/>
          <p:cNvSpPr>
            <a:spLocks noGrp="1"/>
          </p:cNvSpPr>
          <p:nvPr>
            <p:ph type="title"/>
          </p:nvPr>
        </p:nvSpPr>
        <p:spPr/>
        <p:txBody>
          <a:bodyPr/>
          <a:lstStyle/>
          <a:p>
            <a:r>
              <a:rPr lang="en-US" dirty="0" smtClean="0"/>
              <a:t>Tester Segmentation</a:t>
            </a:r>
            <a:endParaRPr lang="en-US" dirty="0"/>
          </a:p>
        </p:txBody>
      </p:sp>
      <p:sp>
        <p:nvSpPr>
          <p:cNvPr id="14" name="Left-Right Arrow 13"/>
          <p:cNvSpPr/>
          <p:nvPr/>
        </p:nvSpPr>
        <p:spPr bwMode="auto">
          <a:xfrm>
            <a:off x="2133600" y="1600200"/>
            <a:ext cx="4876800" cy="228600"/>
          </a:xfrm>
          <a:prstGeom prst="leftRightArrow">
            <a:avLst/>
          </a:prstGeom>
          <a:solidFill>
            <a:schemeClr val="bg1"/>
          </a:solidFill>
          <a:ln>
            <a:headEnd type="none" w="med" len="med"/>
            <a:tailEnd type="none" w="med" len="med"/>
          </a:ln>
        </p:spPr>
        <p:style>
          <a:lnRef idx="0">
            <a:schemeClr val="accent6"/>
          </a:lnRef>
          <a:fillRef idx="1001">
            <a:schemeClr val="lt1"/>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6" name="Rounded Rectangle 15"/>
          <p:cNvSpPr/>
          <p:nvPr/>
        </p:nvSpPr>
        <p:spPr bwMode="auto">
          <a:xfrm>
            <a:off x="533400" y="4114800"/>
            <a:ext cx="8077200" cy="457200"/>
          </a:xfrm>
          <a:prstGeom prst="roundRect">
            <a:avLst>
              <a:gd name="adj" fmla="val 6250"/>
            </a:avLst>
          </a:prstGeom>
          <a:noFill/>
          <a:ln w="31750" cap="flat">
            <a:solidFill>
              <a:schemeClr val="bg1"/>
            </a:solidFill>
            <a:round/>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Black Box Testing</a:t>
            </a:r>
          </a:p>
        </p:txBody>
      </p:sp>
      <p:sp>
        <p:nvSpPr>
          <p:cNvPr id="17" name="Rounded Rectangle 16"/>
          <p:cNvSpPr/>
          <p:nvPr/>
        </p:nvSpPr>
        <p:spPr bwMode="auto">
          <a:xfrm>
            <a:off x="4572000" y="4724400"/>
            <a:ext cx="4038600" cy="457200"/>
          </a:xfrm>
          <a:prstGeom prst="roundRect">
            <a:avLst>
              <a:gd name="adj" fmla="val 9033"/>
            </a:avLst>
          </a:prstGeom>
          <a:noFill/>
          <a:ln w="31750" cap="flat">
            <a:solidFill>
              <a:schemeClr val="bg1"/>
            </a:solidFill>
            <a:round/>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White Box Testing</a:t>
            </a:r>
          </a:p>
        </p:txBody>
      </p:sp>
      <p:sp>
        <p:nvSpPr>
          <p:cNvPr id="18" name="Rounded Rectangle 17"/>
          <p:cNvSpPr/>
          <p:nvPr/>
        </p:nvSpPr>
        <p:spPr bwMode="auto">
          <a:xfrm>
            <a:off x="6477000" y="5334000"/>
            <a:ext cx="2133600" cy="457200"/>
          </a:xfrm>
          <a:prstGeom prst="roundRect">
            <a:avLst>
              <a:gd name="adj" fmla="val 9033"/>
            </a:avLst>
          </a:prstGeom>
          <a:noFill/>
          <a:ln w="31750" cap="flat">
            <a:solidFill>
              <a:schemeClr val="bg1"/>
            </a:solidFill>
            <a:round/>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API Testing</a:t>
            </a:r>
          </a:p>
        </p:txBody>
      </p:sp>
      <p:sp>
        <p:nvSpPr>
          <p:cNvPr id="12" name="Rectangle 11"/>
          <p:cNvSpPr/>
          <p:nvPr/>
        </p:nvSpPr>
        <p:spPr bwMode="auto">
          <a:xfrm>
            <a:off x="480447" y="1981200"/>
            <a:ext cx="3276600" cy="2590800"/>
          </a:xfrm>
          <a:prstGeom prst="rect">
            <a:avLst/>
          </a:prstGeom>
          <a:solidFill>
            <a:schemeClr val="bg2">
              <a:lumMod val="25000"/>
              <a:alpha val="90000"/>
            </a:schemeClr>
          </a:solidFill>
          <a:ln>
            <a:headEnd type="none" w="med" len="med"/>
            <a:tailEnd type="none" w="med" len="med"/>
          </a:ln>
          <a:scene3d>
            <a:camera prst="orthographicFront">
              <a:rot lat="0" lon="0" rev="0"/>
            </a:camera>
            <a:lightRig rig="harsh" dir="t"/>
          </a:scene3d>
          <a:sp3d contourW="1000" prstMaterial="plastic">
            <a:bevelT w="95250" h="101600"/>
            <a:contourClr>
              <a:schemeClr val="accent6">
                <a:satMod val="300000"/>
              </a:schemeClr>
            </a:contourClr>
          </a:sp3d>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a:p>
            <a:pPr algn="ctr" defTabSz="914099" fontAlgn="base">
              <a:spcBef>
                <a:spcPct val="0"/>
              </a:spcBef>
              <a:spcAft>
                <a:spcPct val="0"/>
              </a:spcAft>
            </a:pP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70% of testing happens here</a:t>
            </a:r>
          </a:p>
        </p:txBody>
      </p:sp>
      <p:sp>
        <p:nvSpPr>
          <p:cNvPr id="13" name="Rectangle 12"/>
          <p:cNvSpPr/>
          <p:nvPr/>
        </p:nvSpPr>
        <p:spPr bwMode="auto">
          <a:xfrm>
            <a:off x="3732510" y="1981200"/>
            <a:ext cx="3276600" cy="2590800"/>
          </a:xfrm>
          <a:prstGeom prst="rect">
            <a:avLst/>
          </a:prstGeom>
          <a:solidFill>
            <a:schemeClr val="accent4">
              <a:lumMod val="75000"/>
              <a:alpha val="90000"/>
            </a:schemeClr>
          </a:solidFill>
          <a:ln>
            <a:headEnd type="none" w="med" len="med"/>
            <a:tailEnd type="none" w="med" len="med"/>
          </a:ln>
          <a:scene3d>
            <a:camera prst="orthographicFront">
              <a:rot lat="0" lon="0" rev="0"/>
            </a:camera>
            <a:lightRig rig="harsh" dir="t"/>
          </a:scene3d>
          <a:sp3d contourW="1000" prstMaterial="plastic">
            <a:bevelT w="95250" h="101600"/>
            <a:contourClr>
              <a:schemeClr val="accent6">
                <a:satMod val="300000"/>
              </a:schemeClr>
            </a:contourClr>
          </a:sp3d>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a:p>
            <a:pPr algn="ctr" defTabSz="914099" fontAlgn="base">
              <a:spcBef>
                <a:spcPct val="0"/>
              </a:spcBef>
              <a:spcAft>
                <a:spcPct val="0"/>
              </a:spcAft>
            </a:pPr>
            <a:r>
              <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majority of test tools target here</a:t>
            </a:r>
          </a:p>
        </p:txBody>
      </p:sp>
      <p:pic>
        <p:nvPicPr>
          <p:cNvPr id="11" name="Picture 2" descr="C:\Users\euang\AppData\Local\Microsoft\Windows\Temporary Internet Files\Content.Outlook\7OFK5QHB\target.png"/>
          <p:cNvPicPr>
            <a:picLocks noChangeAspect="1" noChangeArrowheads="1"/>
          </p:cNvPicPr>
          <p:nvPr/>
        </p:nvPicPr>
        <p:blipFill>
          <a:blip r:embed="rId3" cstate="print"/>
          <a:srcRect/>
          <a:stretch>
            <a:fillRect/>
          </a:stretch>
        </p:blipFill>
        <p:spPr bwMode="auto">
          <a:xfrm>
            <a:off x="381000" y="1729935"/>
            <a:ext cx="3743528" cy="3590731"/>
          </a:xfrm>
          <a:prstGeom prst="rect">
            <a:avLst/>
          </a:prstGeom>
          <a:noFill/>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fltVal val="0"/>
                                          </p:val>
                                        </p:tav>
                                        <p:tav tm="100000">
                                          <p:val>
                                            <p:strVal val="#ppt_w"/>
                                          </p:val>
                                        </p:tav>
                                      </p:tavLst>
                                    </p:anim>
                                    <p:anim calcmode="lin" valueType="num">
                                      <p:cBhvr>
                                        <p:cTn id="15" dur="1000" fill="hold"/>
                                        <p:tgtEl>
                                          <p:spTgt spid="13"/>
                                        </p:tgtEl>
                                        <p:attrNameLst>
                                          <p:attrName>ppt_h</p:attrName>
                                        </p:attrNameLst>
                                      </p:cBhvr>
                                      <p:tavLst>
                                        <p:tav tm="0">
                                          <p:val>
                                            <p:fltVal val="0"/>
                                          </p:val>
                                        </p:tav>
                                        <p:tav tm="100000">
                                          <p:val>
                                            <p:strVal val="#ppt_h"/>
                                          </p:val>
                                        </p:tav>
                                      </p:tavLst>
                                    </p:anim>
                                    <p:animEffect transition="in" filter="fade">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rks-on-my-machine-starburst.png"/>
          <p:cNvPicPr>
            <a:picLocks noChangeAspect="1"/>
          </p:cNvPicPr>
          <p:nvPr/>
        </p:nvPicPr>
        <p:blipFill>
          <a:blip r:embed="rId2"/>
          <a:stretch>
            <a:fillRect/>
          </a:stretch>
        </p:blipFill>
        <p:spPr>
          <a:xfrm>
            <a:off x="2286000" y="1295400"/>
            <a:ext cx="4533900" cy="4375214"/>
          </a:xfrm>
          <a:prstGeom prst="rect">
            <a:avLst/>
          </a:prstGeom>
        </p:spPr>
      </p:pic>
      <p:sp>
        <p:nvSpPr>
          <p:cNvPr id="3" name="TextBox 2"/>
          <p:cNvSpPr txBox="1"/>
          <p:nvPr/>
        </p:nvSpPr>
        <p:spPr>
          <a:xfrm>
            <a:off x="457200" y="152400"/>
            <a:ext cx="8305800" cy="1077218"/>
          </a:xfrm>
          <a:prstGeom prst="rect">
            <a:avLst/>
          </a:prstGeom>
          <a:noFill/>
        </p:spPr>
        <p:txBody>
          <a:bodyPr wrap="square" rtlCol="0">
            <a:spAutoFit/>
          </a:bodyPr>
          <a:lstStyle/>
          <a:p>
            <a:r>
              <a:rPr lang="en-US" sz="3200" dirty="0" smtClean="0"/>
              <a:t>What usually happens when a tester</a:t>
            </a:r>
          </a:p>
          <a:p>
            <a:r>
              <a:rPr lang="en-US" sz="3200" dirty="0" smtClean="0"/>
              <a:t>	finds a bug?</a:t>
            </a:r>
            <a:endParaRPr lang="en-US" sz="3200" dirty="0"/>
          </a:p>
        </p:txBody>
      </p:sp>
      <p:sp>
        <p:nvSpPr>
          <p:cNvPr id="4" name="TextBox 3"/>
          <p:cNvSpPr txBox="1"/>
          <p:nvPr/>
        </p:nvSpPr>
        <p:spPr>
          <a:xfrm>
            <a:off x="4191000" y="5867400"/>
            <a:ext cx="4953000" cy="369332"/>
          </a:xfrm>
          <a:prstGeom prst="rect">
            <a:avLst/>
          </a:prstGeom>
          <a:noFill/>
        </p:spPr>
        <p:txBody>
          <a:bodyPr wrap="square" rtlCol="0">
            <a:spAutoFit/>
          </a:bodyPr>
          <a:lstStyle/>
          <a:p>
            <a:r>
              <a:rPr lang="en-US" dirty="0" smtClean="0"/>
              <a:t>Graphic by Jeff Atwood (CodingHorror.com)</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 Architecture and</a:t>
            </a:r>
            <a:br>
              <a:rPr lang="en-US" dirty="0" smtClean="0"/>
            </a:br>
            <a:r>
              <a:rPr lang="en-US" dirty="0" smtClean="0"/>
              <a:t>Developer/Tester Workflow</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07996"/>
          </a:xfrm>
        </p:spPr>
        <p:txBody>
          <a:bodyPr/>
          <a:lstStyle/>
          <a:p>
            <a:r>
              <a:rPr dirty="0" smtClean="0"/>
              <a:t>Visual Studio 2010</a:t>
            </a:r>
            <a:br>
              <a:rPr dirty="0" smtClean="0"/>
            </a:br>
            <a:r>
              <a:rPr sz="3200" dirty="0" smtClean="0"/>
              <a:t>Pillars of Application Lifecycle Management</a:t>
            </a:r>
            <a:endParaRPr lang="en-US" dirty="0"/>
          </a:p>
        </p:txBody>
      </p:sp>
      <p:sp>
        <p:nvSpPr>
          <p:cNvPr id="3" name="Text Placeholder 2"/>
          <p:cNvSpPr>
            <a:spLocks noGrp="1"/>
          </p:cNvSpPr>
          <p:nvPr>
            <p:ph type="body" sz="quarter" idx="10"/>
          </p:nvPr>
        </p:nvSpPr>
        <p:spPr>
          <a:xfrm>
            <a:off x="381000" y="1644265"/>
            <a:ext cx="8382000" cy="5213735"/>
          </a:xfrm>
        </p:spPr>
        <p:txBody>
          <a:bodyPr/>
          <a:lstStyle/>
          <a:p>
            <a:r>
              <a:rPr lang="en-US" dirty="0" smtClean="0"/>
              <a:t>Business Alignment</a:t>
            </a:r>
          </a:p>
          <a:p>
            <a:pPr lvl="1" indent="0">
              <a:buNone/>
            </a:pPr>
            <a:r>
              <a:rPr lang="en-US" sz="2400" i="1" dirty="0" smtClean="0">
                <a:solidFill>
                  <a:schemeClr val="tx2"/>
                </a:solidFill>
              </a:rPr>
              <a:t>Effectively plan and deliver the right software that meets your business’ need with clear visibility along the way</a:t>
            </a:r>
          </a:p>
          <a:p>
            <a:r>
              <a:rPr lang="en-US" dirty="0" smtClean="0"/>
              <a:t>Testing &amp; Application Quality</a:t>
            </a:r>
          </a:p>
          <a:p>
            <a:pPr lvl="1" indent="0">
              <a:buNone/>
            </a:pPr>
            <a:r>
              <a:rPr lang="en-US" sz="2400" i="1" dirty="0" smtClean="0">
                <a:solidFill>
                  <a:schemeClr val="tx2"/>
                </a:solidFill>
              </a:rPr>
              <a:t>Build applications that really work - starting with great tools to drive quality early planning and development and extending through the test team with powerful new testing tools like functional testing and test case management</a:t>
            </a:r>
          </a:p>
          <a:p>
            <a:pPr marL="461963" lvl="1" indent="-461963">
              <a:buBlip>
                <a:blip r:embed="rId2"/>
              </a:buBlip>
            </a:pPr>
            <a:r>
              <a:rPr lang="en-US" sz="3200" dirty="0" smtClean="0"/>
              <a:t>Unspoken 3</a:t>
            </a:r>
            <a:r>
              <a:rPr lang="en-US" sz="3200" baseline="30000" dirty="0" smtClean="0"/>
              <a:t>rd</a:t>
            </a:r>
            <a:r>
              <a:rPr lang="en-US" sz="3200" dirty="0" smtClean="0"/>
              <a:t> “pillar”</a:t>
            </a:r>
          </a:p>
          <a:p>
            <a:pPr lvl="1" indent="0">
              <a:buNone/>
            </a:pPr>
            <a:r>
              <a:rPr lang="en-US" sz="2400" i="1" dirty="0" smtClean="0">
                <a:solidFill>
                  <a:schemeClr val="tx2"/>
                </a:solidFill>
              </a:rPr>
              <a:t>Deliver what customers ask for</a:t>
            </a:r>
          </a:p>
          <a:p>
            <a:pPr lvl="1" indent="0">
              <a:buNone/>
            </a:pPr>
            <a:endParaRPr lang="en-US" i="1"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81000" y="1411552"/>
            <a:ext cx="8458200" cy="5287601"/>
          </a:xfrm>
        </p:spPr>
        <p:txBody>
          <a:bodyPr/>
          <a:lstStyle/>
          <a:p>
            <a:r>
              <a:rPr lang="en-US" dirty="0" smtClean="0"/>
              <a:t>Scrum with TFS 2010 using MSF for Agile 5.0</a:t>
            </a:r>
          </a:p>
          <a:p>
            <a:pPr lvl="1"/>
            <a:r>
              <a:rPr lang="en-US" dirty="0" smtClean="0"/>
              <a:t>Planning the Project</a:t>
            </a:r>
          </a:p>
          <a:p>
            <a:pPr lvl="2"/>
            <a:r>
              <a:rPr lang="en-US" dirty="0" smtClean="0"/>
              <a:t>How do you plan the project?</a:t>
            </a:r>
          </a:p>
          <a:p>
            <a:pPr lvl="2"/>
            <a:r>
              <a:rPr lang="en-US" dirty="0" smtClean="0"/>
              <a:t>Project planning in TFS 2010</a:t>
            </a:r>
          </a:p>
          <a:p>
            <a:pPr lvl="1"/>
            <a:r>
              <a:rPr lang="en-US" dirty="0" smtClean="0"/>
              <a:t>Planning a Sprint</a:t>
            </a:r>
          </a:p>
          <a:p>
            <a:pPr lvl="2"/>
            <a:r>
              <a:rPr lang="en-US" dirty="0" smtClean="0"/>
              <a:t>What is sprint planning?</a:t>
            </a:r>
          </a:p>
          <a:p>
            <a:pPr lvl="2"/>
            <a:r>
              <a:rPr lang="en-US" dirty="0" smtClean="0"/>
              <a:t>Sprint planning in TFS 2010</a:t>
            </a:r>
          </a:p>
          <a:p>
            <a:pPr lvl="1"/>
            <a:r>
              <a:rPr lang="en-US" dirty="0" smtClean="0"/>
              <a:t>Running a Sprint</a:t>
            </a:r>
          </a:p>
          <a:p>
            <a:pPr lvl="2"/>
            <a:r>
              <a:rPr lang="en-US" dirty="0" smtClean="0"/>
              <a:t>How do you run a sprint?</a:t>
            </a:r>
          </a:p>
          <a:p>
            <a:pPr lvl="2"/>
            <a:r>
              <a:rPr lang="en-US" dirty="0" smtClean="0"/>
              <a:t>Running a sprint in TFS 2010</a:t>
            </a:r>
          </a:p>
          <a:p>
            <a:endParaRPr lang="en-US" dirty="0" smtClean="0"/>
          </a:p>
        </p:txBody>
      </p:sp>
      <p:pic>
        <p:nvPicPr>
          <p:cNvPr id="6" name="Picture 2" descr="C:\Users\abjork\AppData\Local\Microsoft\Windows\Temporary Internet Files\Content.IE5\A1Q8OQGT\MCj04421440000[1].png"/>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680204" y="1819275"/>
            <a:ext cx="548521" cy="566928"/>
          </a:xfrm>
          <a:prstGeom prst="rect">
            <a:avLst/>
          </a:prstGeom>
          <a:noFill/>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a:t>
            </a:r>
            <a:endParaRPr lang="en-US" dirty="0"/>
          </a:p>
        </p:txBody>
      </p:sp>
      <p:sp>
        <p:nvSpPr>
          <p:cNvPr id="3" name="Content Placeholder 2"/>
          <p:cNvSpPr>
            <a:spLocks noGrp="1"/>
          </p:cNvSpPr>
          <p:nvPr>
            <p:ph idx="1"/>
          </p:nvPr>
        </p:nvSpPr>
        <p:spPr>
          <a:xfrm>
            <a:off x="381000" y="1447800"/>
            <a:ext cx="8382000" cy="4785852"/>
          </a:xfrm>
        </p:spPr>
        <p:txBody>
          <a:bodyPr>
            <a:noAutofit/>
          </a:bodyPr>
          <a:lstStyle/>
          <a:p>
            <a:r>
              <a:rPr lang="en-US" dirty="0" smtClean="0"/>
              <a:t>Ship 2010!</a:t>
            </a:r>
          </a:p>
          <a:p>
            <a:r>
              <a:rPr lang="en-US" dirty="0" smtClean="0"/>
              <a:t>Power Tools</a:t>
            </a:r>
          </a:p>
          <a:p>
            <a:r>
              <a:rPr lang="en-US" dirty="0" smtClean="0"/>
              <a:t>Project Server</a:t>
            </a:r>
          </a:p>
          <a:p>
            <a:r>
              <a:rPr lang="en-US" dirty="0" smtClean="0"/>
              <a:t>Dev 11 Planning</a:t>
            </a:r>
          </a:p>
          <a:p>
            <a:pPr lvl="1"/>
            <a:r>
              <a:rPr lang="en-US" dirty="0" smtClean="0"/>
              <a:t>Requirements</a:t>
            </a:r>
          </a:p>
          <a:p>
            <a:pPr lvl="1"/>
            <a:r>
              <a:rPr lang="en-US" dirty="0" smtClean="0"/>
              <a:t>Test &amp; Lab version 2</a:t>
            </a:r>
          </a:p>
          <a:p>
            <a:pPr lvl="1"/>
            <a:r>
              <a:rPr lang="en-US" dirty="0" smtClean="0"/>
              <a:t>Collaboration</a:t>
            </a:r>
          </a:p>
          <a:p>
            <a:pPr lvl="1"/>
            <a:r>
              <a:rPr lang="en-US" dirty="0" smtClean="0"/>
              <a:t>Deployment &amp; release management</a:t>
            </a:r>
          </a:p>
          <a:p>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srcRect/>
          <a:stretch>
            <a:fillRect/>
          </a:stretch>
        </p:blipFill>
        <p:spPr bwMode="auto">
          <a:xfrm>
            <a:off x="1" y="942032"/>
            <a:ext cx="7543799" cy="6220768"/>
          </a:xfrm>
          <a:prstGeom prst="rect">
            <a:avLst/>
          </a:prstGeom>
          <a:noFill/>
          <a:ln w="9525">
            <a:noFill/>
            <a:miter lim="800000"/>
            <a:headEnd/>
            <a:tailEnd/>
          </a:ln>
        </p:spPr>
      </p:pic>
      <p:sp>
        <p:nvSpPr>
          <p:cNvPr id="3" name="Text Placeholder 2"/>
          <p:cNvSpPr txBox="1">
            <a:spLocks/>
          </p:cNvSpPr>
          <p:nvPr/>
        </p:nvSpPr>
        <p:spPr bwMode="auto">
          <a:xfrm>
            <a:off x="3048008" y="152400"/>
            <a:ext cx="6172200" cy="738664"/>
          </a:xfrm>
          <a:prstGeom prst="rect">
            <a:avLst/>
          </a:prstGeom>
          <a:solidFill>
            <a:schemeClr val="accent2">
              <a:lumMod val="75000"/>
            </a:schemeClr>
          </a:solidFill>
          <a:ln w="9525">
            <a:noFill/>
            <a:miter lim="800000"/>
            <a:headEnd/>
            <a:tailEnd/>
          </a:ln>
          <a:scene3d>
            <a:camera prst="orthographicFront"/>
            <a:lightRig rig="threePt" dir="t"/>
          </a:scene3d>
          <a:sp3d>
            <a:bevelT/>
          </a:sp3d>
        </p:spPr>
        <p:txBody>
          <a:bodyPr vert="horz" wrap="square" lIns="0" tIns="0" rIns="0" bIns="0" numCol="1" anchor="t" anchorCtr="0" compatLnSpc="1">
            <a:prstTxWarp prst="textNoShape">
              <a:avLst/>
            </a:prstTxWarp>
            <a:spAutoFit/>
          </a:bodyPr>
          <a:lstStyle/>
          <a:p>
            <a:pPr marL="463550" marR="0" lvl="0" indent="-463550" algn="l" defTabSz="914363" rtl="0" eaLnBrk="1" fontAlgn="auto" latinLnBrk="0" hangingPunct="1">
              <a:lnSpc>
                <a:spcPct val="9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PDC 2008 Session Recordings:</a:t>
            </a:r>
          </a:p>
          <a:p>
            <a:pPr marL="463550" marR="0" lvl="0" indent="-463550" algn="l" defTabSz="914363" rtl="0" eaLnBrk="1" fontAlgn="auto" latinLnBrk="0" hangingPunct="1">
              <a:lnSpc>
                <a:spcPct val="90000"/>
              </a:lnSpc>
              <a:spcBef>
                <a:spcPct val="20000"/>
              </a:spcBef>
              <a:spcAft>
                <a:spcPts val="0"/>
              </a:spcAft>
              <a:buClrTx/>
              <a:buSzTx/>
              <a:buFontTx/>
              <a:buBlip>
                <a:blip r:embed="rId3"/>
              </a:buBlip>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http://Channel9.MSDN.com/PDC2008</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0" y="990600"/>
            <a:ext cx="7924800" cy="5867400"/>
            <a:chOff x="0" y="0"/>
            <a:chExt cx="9144000" cy="6858000"/>
          </a:xfrm>
        </p:grpSpPr>
        <p:grpSp>
          <p:nvGrpSpPr>
            <p:cNvPr id="4" name="Group 3"/>
            <p:cNvGrpSpPr/>
            <p:nvPr/>
          </p:nvGrpSpPr>
          <p:grpSpPr>
            <a:xfrm>
              <a:off x="0" y="0"/>
              <a:ext cx="9144000" cy="6858000"/>
              <a:chOff x="0" y="0"/>
              <a:chExt cx="9144000" cy="6858000"/>
            </a:xfrm>
          </p:grpSpPr>
          <p:pic>
            <p:nvPicPr>
              <p:cNvPr id="5" name="Picture 4" descr="microsoft 10-4 style.jpg"/>
              <p:cNvPicPr>
                <a:picLocks noChangeAspect="1"/>
              </p:cNvPicPr>
              <p:nvPr/>
            </p:nvPicPr>
            <p:blipFill>
              <a:blip r:embed="rId2"/>
              <a:stretch>
                <a:fillRect/>
              </a:stretch>
            </p:blipFill>
            <p:spPr>
              <a:xfrm>
                <a:off x="0" y="0"/>
                <a:ext cx="9144000" cy="6858000"/>
              </a:xfrm>
              <a:prstGeom prst="rect">
                <a:avLst/>
              </a:prstGeom>
            </p:spPr>
          </p:pic>
          <p:sp>
            <p:nvSpPr>
              <p:cNvPr id="6" name="Rectangle 5"/>
              <p:cNvSpPr/>
              <p:nvPr/>
            </p:nvSpPr>
            <p:spPr>
              <a:xfrm>
                <a:off x="4267200" y="5562600"/>
                <a:ext cx="16764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https://mediabank.partners.extranet.microsoft.com/transfer/rad6B6E5/0/NET_h_c.jpg"/>
              <p:cNvPicPr>
                <a:picLocks noChangeAspect="1" noChangeArrowheads="1"/>
              </p:cNvPicPr>
              <p:nvPr/>
            </p:nvPicPr>
            <p:blipFill>
              <a:blip r:embed="rId3"/>
              <a:srcRect/>
              <a:stretch>
                <a:fillRect/>
              </a:stretch>
            </p:blipFill>
            <p:spPr bwMode="auto">
              <a:xfrm>
                <a:off x="4114799" y="6031853"/>
                <a:ext cx="1816925" cy="445147"/>
              </a:xfrm>
              <a:prstGeom prst="rect">
                <a:avLst/>
              </a:prstGeom>
              <a:noFill/>
            </p:spPr>
          </p:pic>
        </p:grpSp>
        <p:sp>
          <p:nvSpPr>
            <p:cNvPr id="9" name="Rectangle 8"/>
            <p:cNvSpPr/>
            <p:nvPr/>
          </p:nvSpPr>
          <p:spPr>
            <a:xfrm>
              <a:off x="4267200" y="5562600"/>
              <a:ext cx="1676400" cy="106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2" descr="https://mediabank.partners.extranet.microsoft.com/transfer/rad6B6E5/0/NET_h_c.jpg"/>
            <p:cNvPicPr>
              <a:picLocks noChangeAspect="1" noChangeArrowheads="1"/>
            </p:cNvPicPr>
            <p:nvPr/>
          </p:nvPicPr>
          <p:blipFill>
            <a:blip r:embed="rId3"/>
            <a:srcRect/>
            <a:stretch>
              <a:fillRect/>
            </a:stretch>
          </p:blipFill>
          <p:spPr bwMode="auto">
            <a:xfrm>
              <a:off x="4038600" y="6019800"/>
              <a:ext cx="1816925" cy="445147"/>
            </a:xfrm>
            <a:prstGeom prst="rect">
              <a:avLst/>
            </a:prstGeom>
            <a:noFill/>
          </p:spPr>
        </p:pic>
      </p:grpSp>
      <p:sp>
        <p:nvSpPr>
          <p:cNvPr id="3" name="Text Placeholder 2"/>
          <p:cNvSpPr txBox="1">
            <a:spLocks/>
          </p:cNvSpPr>
          <p:nvPr/>
        </p:nvSpPr>
        <p:spPr bwMode="auto">
          <a:xfrm>
            <a:off x="3028344" y="99536"/>
            <a:ext cx="6172200" cy="738664"/>
          </a:xfrm>
          <a:prstGeom prst="rect">
            <a:avLst/>
          </a:prstGeom>
          <a:solidFill>
            <a:schemeClr val="accent2">
              <a:lumMod val="75000"/>
            </a:schemeClr>
          </a:solidFill>
          <a:ln w="9525">
            <a:noFill/>
            <a:miter lim="800000"/>
            <a:headEnd/>
            <a:tailEnd/>
          </a:ln>
          <a:scene3d>
            <a:camera prst="orthographicFront"/>
            <a:lightRig rig="threePt" dir="t"/>
          </a:scene3d>
          <a:sp3d>
            <a:bevelT/>
          </a:sp3d>
        </p:spPr>
        <p:txBody>
          <a:bodyPr vert="horz" wrap="square" lIns="0" tIns="0" rIns="0" bIns="0" numCol="1" anchor="t" anchorCtr="0" compatLnSpc="1">
            <a:prstTxWarp prst="textNoShape">
              <a:avLst/>
            </a:prstTxWarp>
            <a:spAutoFit/>
          </a:bodyPr>
          <a:lstStyle/>
          <a:p>
            <a:pPr marL="463550" marR="0" lvl="0" indent="-463550" algn="l" defTabSz="914363" rtl="0" eaLnBrk="1" fontAlgn="auto" latinLnBrk="0" hangingPunct="1">
              <a:lnSpc>
                <a:spcPct val="9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10-4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Screencasts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463550" marR="0" lvl="0" indent="-463550" algn="l" defTabSz="914363" rtl="0" eaLnBrk="1" fontAlgn="auto" latinLnBrk="0" hangingPunct="1">
              <a:lnSpc>
                <a:spcPct val="90000"/>
              </a:lnSpc>
              <a:spcBef>
                <a:spcPct val="20000"/>
              </a:spcBef>
              <a:spcAft>
                <a:spcPts val="0"/>
              </a:spcAft>
              <a:buClrTx/>
              <a:buSzTx/>
              <a:buFontTx/>
              <a:buBlip>
                <a:blip r:embed="rId4"/>
              </a:buBlip>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http://Channel9.MSDN.com/shows/10-4/</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1038112"/>
            <a:ext cx="7815335" cy="6200888"/>
          </a:xfrm>
          <a:prstGeom prst="rect">
            <a:avLst/>
          </a:prstGeom>
          <a:noFill/>
          <a:ln w="9525">
            <a:noFill/>
            <a:miter lim="800000"/>
            <a:headEnd/>
            <a:tailEnd/>
          </a:ln>
        </p:spPr>
      </p:pic>
      <p:sp>
        <p:nvSpPr>
          <p:cNvPr id="3" name="Text Placeholder 2"/>
          <p:cNvSpPr txBox="1">
            <a:spLocks/>
          </p:cNvSpPr>
          <p:nvPr/>
        </p:nvSpPr>
        <p:spPr bwMode="auto">
          <a:xfrm>
            <a:off x="3018512" y="99536"/>
            <a:ext cx="6172200" cy="738664"/>
          </a:xfrm>
          <a:prstGeom prst="rect">
            <a:avLst/>
          </a:prstGeom>
          <a:solidFill>
            <a:schemeClr val="accent2">
              <a:lumMod val="75000"/>
            </a:schemeClr>
          </a:solidFill>
          <a:ln w="9525">
            <a:noFill/>
            <a:miter lim="800000"/>
            <a:headEnd/>
            <a:tailEnd/>
          </a:ln>
          <a:scene3d>
            <a:camera prst="orthographicFront"/>
            <a:lightRig rig="threePt" dir="t"/>
          </a:scene3d>
          <a:sp3d>
            <a:bevelT/>
          </a:sp3d>
        </p:spPr>
        <p:txBody>
          <a:bodyPr vert="horz" wrap="square" lIns="0" tIns="0" rIns="0" bIns="0" numCol="1" anchor="t" anchorCtr="0" compatLnSpc="1">
            <a:prstTxWarp prst="textNoShape">
              <a:avLst/>
            </a:prstTxWarp>
            <a:spAutoFit/>
          </a:bodyPr>
          <a:lstStyle/>
          <a:p>
            <a:pPr marL="463550" marR="0" lvl="0" indent="-463550" algn="l" defTabSz="914363" rtl="0" eaLnBrk="1" fontAlgn="auto" latinLnBrk="0" hangingPunct="1">
              <a:lnSpc>
                <a:spcPct val="90000"/>
              </a:lnSpc>
              <a:spcBef>
                <a:spcPct val="20000"/>
              </a:spcBef>
              <a:spcAft>
                <a:spcPts val="0"/>
              </a:spcAft>
              <a:buClrTx/>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Visual Studio 2010 Training Kit</a:t>
            </a:r>
          </a:p>
          <a:p>
            <a:pPr marL="463550" lvl="0" indent="-463550" defTabSz="914363" fontAlgn="auto">
              <a:lnSpc>
                <a:spcPct val="90000"/>
              </a:lnSpc>
              <a:spcBef>
                <a:spcPct val="20000"/>
              </a:spcBef>
              <a:spcAft>
                <a:spcPts val="0"/>
              </a:spcAft>
              <a:buBlip>
                <a:blip r:embed="rId3"/>
              </a:buBlip>
              <a:defRPr/>
            </a:pPr>
            <a:r>
              <a:rPr lang="en-US" sz="2400" dirty="0" smtClean="0">
                <a:latin typeface="+mn-lt"/>
              </a:rPr>
              <a:t>http://tinyurl.com/vs2010trainingkit</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381000" y="6091388"/>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smtClean="0">
                <a:gradFill>
                  <a:gsLst>
                    <a:gs pos="0">
                      <a:schemeClr val="tx1"/>
                    </a:gs>
                    <a:gs pos="100000">
                      <a:schemeClr val="tx1"/>
                    </a:gs>
                  </a:gsLst>
                  <a:lin ang="5400000" scaled="0"/>
                </a:gradFill>
                <a:latin typeface="Segoe UI" pitchFamily="34" charset="0"/>
                <a:cs typeface="Arial" charset="0"/>
              </a:rPr>
              <a:t>© 2009 Microsoft Corporation. All rights reserved. Microsoft, MSDN, the MSDN logo, and [list other trademarks referenced] are trademarks of the Microsoft group of companies.  </a:t>
            </a:r>
          </a:p>
          <a:p>
            <a:pPr algn="ctr" defTabSz="914099" eaLnBrk="0" hangingPunct="0"/>
            <a:r>
              <a:rPr lang="en-US" sz="700" dirty="0" smtClean="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MICROSOFT MAKES NO WARRANTIES, EXPRESS, IMPLIED, OR STATUTORY, AS TO THE INFORMATION IN THIS PRESENTATION.</a:t>
            </a:r>
          </a:p>
        </p:txBody>
      </p:sp>
      <p:pic>
        <p:nvPicPr>
          <p:cNvPr id="6" name="Picture 2" descr="Microsoft logo and tagline"/>
          <p:cNvPicPr>
            <a:picLocks noChangeAspect="1" noChangeArrowheads="1"/>
          </p:cNvPicPr>
          <p:nvPr/>
        </p:nvPicPr>
        <p:blipFill>
          <a:blip r:embed="rId3"/>
          <a:stretch>
            <a:fillRect/>
          </a:stretch>
        </p:blipFill>
        <p:spPr bwMode="black">
          <a:xfrm>
            <a:off x="1984596" y="2834640"/>
            <a:ext cx="5174808" cy="1188720"/>
          </a:xfrm>
          <a:prstGeom prst="rect">
            <a:avLst/>
          </a:prstGeom>
          <a:noFill/>
          <a:ln>
            <a:noFill/>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do you Plan the Project?</a:t>
            </a:r>
            <a:endParaRPr lang="en-US" dirty="0"/>
          </a:p>
        </p:txBody>
      </p:sp>
      <p:sp>
        <p:nvSpPr>
          <p:cNvPr id="6" name="Text Placeholder 5"/>
          <p:cNvSpPr>
            <a:spLocks noGrp="1"/>
          </p:cNvSpPr>
          <p:nvPr>
            <p:ph type="body" sz="quarter" idx="10"/>
          </p:nvPr>
        </p:nvSpPr>
        <p:spPr>
          <a:xfrm>
            <a:off x="381000" y="1411552"/>
            <a:ext cx="8382000" cy="3287054"/>
          </a:xfrm>
        </p:spPr>
        <p:txBody>
          <a:bodyPr/>
          <a:lstStyle/>
          <a:p>
            <a:r>
              <a:rPr lang="en-US" dirty="0" smtClean="0"/>
              <a:t>Product Backlog</a:t>
            </a:r>
          </a:p>
          <a:p>
            <a:pPr lvl="1"/>
            <a:r>
              <a:rPr lang="en-US" dirty="0" smtClean="0"/>
              <a:t>Evolving backlog of user stories (requirements)</a:t>
            </a:r>
          </a:p>
          <a:p>
            <a:pPr lvl="1"/>
            <a:r>
              <a:rPr lang="en-US" dirty="0" smtClean="0"/>
              <a:t>Describes what your users need and value</a:t>
            </a:r>
          </a:p>
          <a:p>
            <a:pPr lvl="1"/>
            <a:r>
              <a:rPr lang="en-US" dirty="0" smtClean="0"/>
              <a:t>Owned by the Product Owner</a:t>
            </a:r>
          </a:p>
          <a:p>
            <a:pPr lvl="1"/>
            <a:r>
              <a:rPr lang="en-US" dirty="0" smtClean="0"/>
              <a:t>Prioritized by business value</a:t>
            </a:r>
          </a:p>
          <a:p>
            <a:pPr lvl="1"/>
            <a:r>
              <a:rPr lang="en-US" dirty="0" smtClean="0"/>
              <a:t>Each story is written from the user’s perspective</a:t>
            </a:r>
          </a:p>
          <a:p>
            <a:pPr lvl="1"/>
            <a:endParaRPr lang="en-US" dirty="0" smtClean="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Planning the Project</a:t>
            </a:r>
            <a:endParaRPr lang="en-US" dirty="0"/>
          </a:p>
        </p:txBody>
      </p:sp>
      <p:sp>
        <p:nvSpPr>
          <p:cNvPr id="50" name="Rectangle 49"/>
          <p:cNvSpPr/>
          <p:nvPr/>
        </p:nvSpPr>
        <p:spPr>
          <a:xfrm>
            <a:off x="381000" y="1295400"/>
            <a:ext cx="2465803" cy="523220"/>
          </a:xfrm>
          <a:prstGeom prst="rect">
            <a:avLst/>
          </a:prstGeom>
        </p:spPr>
        <p:txBody>
          <a:bodyPr wrap="none">
            <a:spAutoFit/>
          </a:bodyPr>
          <a:lstStyle/>
          <a:p>
            <a:r>
              <a:rPr lang="en-US" sz="2800" spc="-150" dirty="0" smtClean="0">
                <a:ln w="3175">
                  <a:noFill/>
                </a:ln>
                <a:gradFill flip="none" rotWithShape="1">
                  <a:gsLst>
                    <a:gs pos="0">
                      <a:srgbClr xmlns:mc="http://schemas.openxmlformats.org/markup-compatibility/2006" xmlns:a14="http://schemas.microsoft.com/office/drawing/2010/main" val="FFFFB9" mc:Ignorable=""/>
                    </a:gs>
                    <a:gs pos="36000">
                      <a:srgbClr xmlns:mc="http://schemas.openxmlformats.org/markup-compatibility/2006" xmlns:a14="http://schemas.microsoft.com/office/drawing/2010/main" val="FFFF99" mc:Ignorable=""/>
                    </a:gs>
                    <a:gs pos="86000">
                      <a:srgbClr xmlns:mc="http://schemas.openxmlformats.org/markup-compatibility/2006" xmlns:a14="http://schemas.microsoft.com/office/drawing/2010/main" val="F6AE1E" mc:Ignorable=""/>
                    </a:gs>
                  </a:gsLst>
                  <a:lin ang="5400000" scaled="0"/>
                  <a:tileRect/>
                </a:gradFill>
                <a:effectLst>
                  <a:outerShdw blurRad="50800" dist="38100" dir="2700000" algn="tl" rotWithShape="0">
                    <a:prstClr val="black">
                      <a:alpha val="40000"/>
                    </a:prstClr>
                  </a:outerShdw>
                </a:effectLst>
                <a:latin typeface="Segoe UI" pitchFamily="34" charset="0"/>
                <a:cs typeface="Arial" charset="0"/>
              </a:rPr>
              <a:t>Product Backlog</a:t>
            </a:r>
          </a:p>
        </p:txBody>
      </p:sp>
      <p:grpSp>
        <p:nvGrpSpPr>
          <p:cNvPr id="2" name="Group 33"/>
          <p:cNvGrpSpPr/>
          <p:nvPr/>
        </p:nvGrpSpPr>
        <p:grpSpPr>
          <a:xfrm>
            <a:off x="457200" y="1905000"/>
            <a:ext cx="2133600" cy="3200400"/>
            <a:chOff x="457200" y="1905000"/>
            <a:chExt cx="2133600" cy="3200400"/>
          </a:xfrm>
        </p:grpSpPr>
        <p:grpSp>
          <p:nvGrpSpPr>
            <p:cNvPr id="3" name="Group 27"/>
            <p:cNvGrpSpPr/>
            <p:nvPr/>
          </p:nvGrpSpPr>
          <p:grpSpPr>
            <a:xfrm>
              <a:off x="609600" y="2438400"/>
              <a:ext cx="1097280" cy="2667000"/>
              <a:chOff x="908566" y="2139434"/>
              <a:chExt cx="1097280" cy="2667000"/>
            </a:xfrm>
          </p:grpSpPr>
          <p:sp>
            <p:nvSpPr>
              <p:cNvPr id="62" name="Rounded Rectangle 61"/>
              <p:cNvSpPr/>
              <p:nvPr/>
            </p:nvSpPr>
            <p:spPr bwMode="auto">
              <a:xfrm>
                <a:off x="908566" y="2139434"/>
                <a:ext cx="73152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3" name="Rounded Rectangle 62"/>
              <p:cNvSpPr/>
              <p:nvPr/>
            </p:nvSpPr>
            <p:spPr bwMode="auto">
              <a:xfrm>
                <a:off x="908566" y="2596634"/>
                <a:ext cx="109728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4" name="Rounded Rectangle 63"/>
              <p:cNvSpPr/>
              <p:nvPr/>
            </p:nvSpPr>
            <p:spPr bwMode="auto">
              <a:xfrm>
                <a:off x="908566" y="3511034"/>
                <a:ext cx="4572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5" name="Rounded Rectangle 64"/>
              <p:cNvSpPr/>
              <p:nvPr/>
            </p:nvSpPr>
            <p:spPr bwMode="auto">
              <a:xfrm>
                <a:off x="908566" y="3053834"/>
                <a:ext cx="73152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7" name="Rounded Rectangle 66"/>
              <p:cNvSpPr/>
              <p:nvPr/>
            </p:nvSpPr>
            <p:spPr bwMode="auto">
              <a:xfrm>
                <a:off x="908566" y="3968234"/>
                <a:ext cx="10668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8" name="Rounded Rectangle 67"/>
              <p:cNvSpPr/>
              <p:nvPr/>
            </p:nvSpPr>
            <p:spPr bwMode="auto">
              <a:xfrm>
                <a:off x="908566" y="4425434"/>
                <a:ext cx="2286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29" name="TextBox 28"/>
            <p:cNvSpPr txBox="1"/>
            <p:nvPr/>
          </p:nvSpPr>
          <p:spPr>
            <a:xfrm>
              <a:off x="457200" y="1905000"/>
              <a:ext cx="1600200" cy="369332"/>
            </a:xfrm>
            <a:prstGeom prst="rect">
              <a:avLst/>
            </a:prstGeom>
            <a:noFill/>
          </p:spPr>
          <p:txBody>
            <a:bodyPr wrap="square" rtlCol="0">
              <a:spAutoFit/>
            </a:bodyPr>
            <a:lstStyle/>
            <a:p>
              <a:r>
                <a:rPr lang="en-US" dirty="0" smtClean="0"/>
                <a:t>User Stories</a:t>
              </a:r>
            </a:p>
          </p:txBody>
        </p:sp>
        <p:cxnSp>
          <p:nvCxnSpPr>
            <p:cNvPr id="30" name="Straight Connector 29"/>
            <p:cNvCxnSpPr/>
            <p:nvPr/>
          </p:nvCxnSpPr>
          <p:spPr>
            <a:xfrm>
              <a:off x="533400" y="2286000"/>
              <a:ext cx="2057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 name="Group 37"/>
          <p:cNvGrpSpPr/>
          <p:nvPr/>
        </p:nvGrpSpPr>
        <p:grpSpPr>
          <a:xfrm>
            <a:off x="120134" y="2575560"/>
            <a:ext cx="369332" cy="1805940"/>
            <a:chOff x="120134" y="2438400"/>
            <a:chExt cx="369332" cy="1805940"/>
          </a:xfrm>
        </p:grpSpPr>
        <p:sp>
          <p:nvSpPr>
            <p:cNvPr id="35" name="Right Arrow 34"/>
            <p:cNvSpPr/>
            <p:nvPr/>
          </p:nvSpPr>
          <p:spPr bwMode="auto">
            <a:xfrm rot="16200000">
              <a:off x="30480" y="2560320"/>
              <a:ext cx="548640" cy="304800"/>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7" name="TextBox 36"/>
            <p:cNvSpPr txBox="1"/>
            <p:nvPr/>
          </p:nvSpPr>
          <p:spPr>
            <a:xfrm rot="16200000">
              <a:off x="-228600" y="3526274"/>
              <a:ext cx="1066800" cy="369332"/>
            </a:xfrm>
            <a:prstGeom prst="rect">
              <a:avLst/>
            </a:prstGeom>
            <a:noFill/>
          </p:spPr>
          <p:txBody>
            <a:bodyPr wrap="square" rtlCol="0">
              <a:spAutoFit/>
            </a:bodyPr>
            <a:lstStyle/>
            <a:p>
              <a:pPr algn="ctr"/>
              <a:r>
                <a:rPr lang="en-US" dirty="0" smtClean="0"/>
                <a:t>Priority</a:t>
              </a:r>
            </a:p>
          </p:txBody>
        </p:sp>
      </p:grpSp>
      <p:sp>
        <p:nvSpPr>
          <p:cNvPr id="39" name="Rounded Rectangle 38"/>
          <p:cNvSpPr/>
          <p:nvPr/>
        </p:nvSpPr>
        <p:spPr bwMode="auto">
          <a:xfrm>
            <a:off x="609600" y="5181600"/>
            <a:ext cx="838200" cy="381000"/>
          </a:xfrm>
          <a:prstGeom prst="roundRect">
            <a:avLst/>
          </a:prstGeom>
          <a:solidFill>
            <a:schemeClr val="accent2">
              <a:lumMod val="60000"/>
              <a:lumOff val="4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9" name="Rounded Rectangular Callout 18"/>
          <p:cNvSpPr/>
          <p:nvPr/>
        </p:nvSpPr>
        <p:spPr bwMode="auto">
          <a:xfrm>
            <a:off x="3124200" y="1524000"/>
            <a:ext cx="3810000" cy="1447800"/>
          </a:xfrm>
          <a:prstGeom prst="wedgeRoundRectCallout">
            <a:avLst>
              <a:gd name="adj1" fmla="val -84413"/>
              <a:gd name="adj2" fmla="val 5300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“As a new customer I want to register online so I can use the services offered”</a:t>
            </a:r>
          </a:p>
        </p:txBody>
      </p:sp>
      <p:sp>
        <p:nvSpPr>
          <p:cNvPr id="21" name="Rounded Rectangular Callout 20"/>
          <p:cNvSpPr/>
          <p:nvPr/>
        </p:nvSpPr>
        <p:spPr bwMode="auto">
          <a:xfrm>
            <a:off x="2362200" y="2895600"/>
            <a:ext cx="3505200" cy="1066800"/>
          </a:xfrm>
          <a:prstGeom prst="wedgeRoundRectCallout">
            <a:avLst>
              <a:gd name="adj1" fmla="val -84413"/>
              <a:gd name="adj2" fmla="val 5300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Stories are listed on the backlog in priority order</a:t>
            </a:r>
          </a:p>
        </p:txBody>
      </p:sp>
      <p:sp>
        <p:nvSpPr>
          <p:cNvPr id="22" name="Rounded Rectangular Callout 21"/>
          <p:cNvSpPr/>
          <p:nvPr/>
        </p:nvSpPr>
        <p:spPr bwMode="auto">
          <a:xfrm>
            <a:off x="2819400" y="4114800"/>
            <a:ext cx="3505200" cy="1143000"/>
          </a:xfrm>
          <a:prstGeom prst="wedgeRoundRectCallout">
            <a:avLst>
              <a:gd name="adj1" fmla="val -84413"/>
              <a:gd name="adj2" fmla="val 5300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New stories are added to the product backlog</a:t>
            </a:r>
          </a:p>
        </p:txBody>
      </p:sp>
      <p:sp>
        <p:nvSpPr>
          <p:cNvPr id="23" name="Rounded Rectangular Callout 22"/>
          <p:cNvSpPr/>
          <p:nvPr/>
        </p:nvSpPr>
        <p:spPr bwMode="auto">
          <a:xfrm>
            <a:off x="3124200" y="3352800"/>
            <a:ext cx="3810000" cy="1066800"/>
          </a:xfrm>
          <a:prstGeom prst="wedgeRoundRectCallout">
            <a:avLst>
              <a:gd name="adj1" fmla="val -84413"/>
              <a:gd name="adj2" fmla="val 5300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estimates each story using story points</a:t>
            </a:r>
          </a:p>
        </p:txBody>
      </p:sp>
      <p:grpSp>
        <p:nvGrpSpPr>
          <p:cNvPr id="5" name="Group 39"/>
          <p:cNvGrpSpPr/>
          <p:nvPr/>
        </p:nvGrpSpPr>
        <p:grpSpPr>
          <a:xfrm>
            <a:off x="609600" y="2438400"/>
            <a:ext cx="1097280" cy="2667000"/>
            <a:chOff x="7391400" y="2514600"/>
            <a:chExt cx="1097280" cy="2667000"/>
          </a:xfrm>
        </p:grpSpPr>
        <p:sp>
          <p:nvSpPr>
            <p:cNvPr id="26" name="Rounded Rectangle 25"/>
            <p:cNvSpPr/>
            <p:nvPr/>
          </p:nvSpPr>
          <p:spPr bwMode="auto">
            <a:xfrm>
              <a:off x="7391400" y="2514600"/>
              <a:ext cx="731520" cy="381000"/>
            </a:xfrm>
            <a:prstGeom prst="roundRect">
              <a:avLst/>
            </a:prstGeom>
            <a:noFill/>
            <a:ln>
              <a:no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5</a:t>
              </a:r>
            </a:p>
          </p:txBody>
        </p:sp>
        <p:sp>
          <p:nvSpPr>
            <p:cNvPr id="27" name="Rounded Rectangle 26"/>
            <p:cNvSpPr/>
            <p:nvPr/>
          </p:nvSpPr>
          <p:spPr bwMode="auto">
            <a:xfrm>
              <a:off x="7391400" y="2971800"/>
              <a:ext cx="1097280" cy="381000"/>
            </a:xfrm>
            <a:prstGeom prst="roundRect">
              <a:avLst/>
            </a:prstGeom>
            <a:noFill/>
            <a:ln>
              <a:no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8</a:t>
              </a:r>
            </a:p>
          </p:txBody>
        </p:sp>
        <p:sp>
          <p:nvSpPr>
            <p:cNvPr id="31" name="Rounded Rectangle 30"/>
            <p:cNvSpPr/>
            <p:nvPr/>
          </p:nvSpPr>
          <p:spPr bwMode="auto">
            <a:xfrm>
              <a:off x="7391400" y="3886200"/>
              <a:ext cx="457200" cy="381000"/>
            </a:xfrm>
            <a:prstGeom prst="roundRect">
              <a:avLst/>
            </a:prstGeom>
            <a:noFill/>
            <a:ln>
              <a:no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3</a:t>
              </a:r>
            </a:p>
          </p:txBody>
        </p:sp>
        <p:sp>
          <p:nvSpPr>
            <p:cNvPr id="32" name="Rounded Rectangle 31"/>
            <p:cNvSpPr/>
            <p:nvPr/>
          </p:nvSpPr>
          <p:spPr bwMode="auto">
            <a:xfrm>
              <a:off x="7391400" y="3429000"/>
              <a:ext cx="731520" cy="381000"/>
            </a:xfrm>
            <a:prstGeom prst="roundRect">
              <a:avLst/>
            </a:prstGeom>
            <a:noFill/>
            <a:ln>
              <a:no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5</a:t>
              </a:r>
            </a:p>
          </p:txBody>
        </p:sp>
        <p:sp>
          <p:nvSpPr>
            <p:cNvPr id="33" name="Rounded Rectangle 32"/>
            <p:cNvSpPr/>
            <p:nvPr/>
          </p:nvSpPr>
          <p:spPr bwMode="auto">
            <a:xfrm>
              <a:off x="7391400" y="4343400"/>
              <a:ext cx="1066800" cy="381000"/>
            </a:xfrm>
            <a:prstGeom prst="roundRect">
              <a:avLst/>
            </a:prstGeom>
            <a:noFill/>
            <a:ln>
              <a:no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8</a:t>
              </a:r>
            </a:p>
          </p:txBody>
        </p:sp>
        <p:sp>
          <p:nvSpPr>
            <p:cNvPr id="36" name="Rounded Rectangle 35"/>
            <p:cNvSpPr/>
            <p:nvPr/>
          </p:nvSpPr>
          <p:spPr bwMode="auto">
            <a:xfrm>
              <a:off x="7391400" y="4800600"/>
              <a:ext cx="228600" cy="381000"/>
            </a:xfrm>
            <a:prstGeom prst="roundRect">
              <a:avLst/>
            </a:prstGeom>
            <a:noFill/>
            <a:ln>
              <a:no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1</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9" grpId="0" animBg="1"/>
      <p:bldP spid="19" grpId="1" animBg="1"/>
      <p:bldP spid="21" grpId="0" animBg="1"/>
      <p:bldP spid="21" grpId="1" animBg="1"/>
      <p:bldP spid="22" grpId="0" animBg="1"/>
      <p:bldP spid="23" grpId="0" animBg="1"/>
      <p:bldP spid="2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Planning the Project</a:t>
            </a:r>
          </a:p>
        </p:txBody>
      </p:sp>
      <p:sp>
        <p:nvSpPr>
          <p:cNvPr id="50" name="Rectangle 49"/>
          <p:cNvSpPr/>
          <p:nvPr/>
        </p:nvSpPr>
        <p:spPr>
          <a:xfrm>
            <a:off x="381000" y="1295400"/>
            <a:ext cx="2465803" cy="523220"/>
          </a:xfrm>
          <a:prstGeom prst="rect">
            <a:avLst/>
          </a:prstGeom>
        </p:spPr>
        <p:txBody>
          <a:bodyPr wrap="none">
            <a:spAutoFit/>
          </a:bodyPr>
          <a:lstStyle/>
          <a:p>
            <a:r>
              <a:rPr lang="en-US" sz="2800" spc="-150" dirty="0" smtClean="0">
                <a:ln w="3175">
                  <a:noFill/>
                </a:ln>
                <a:gradFill flip="none" rotWithShape="1">
                  <a:gsLst>
                    <a:gs pos="0">
                      <a:srgbClr xmlns:mc="http://schemas.openxmlformats.org/markup-compatibility/2006" xmlns:a14="http://schemas.microsoft.com/office/drawing/2010/main" val="FFFFB9" mc:Ignorable=""/>
                    </a:gs>
                    <a:gs pos="36000">
                      <a:srgbClr xmlns:mc="http://schemas.openxmlformats.org/markup-compatibility/2006" xmlns:a14="http://schemas.microsoft.com/office/drawing/2010/main" val="FFFF99" mc:Ignorable=""/>
                    </a:gs>
                    <a:gs pos="86000">
                      <a:srgbClr xmlns:mc="http://schemas.openxmlformats.org/markup-compatibility/2006" xmlns:a14="http://schemas.microsoft.com/office/drawing/2010/main" val="F6AE1E" mc:Ignorable=""/>
                    </a:gs>
                  </a:gsLst>
                  <a:lin ang="5400000" scaled="0"/>
                  <a:tileRect/>
                </a:gradFill>
                <a:effectLst>
                  <a:outerShdw blurRad="50800" dist="38100" dir="2700000" algn="tl" rotWithShape="0">
                    <a:prstClr val="black">
                      <a:alpha val="40000"/>
                    </a:prstClr>
                  </a:outerShdw>
                </a:effectLst>
                <a:latin typeface="Segoe UI" pitchFamily="34" charset="0"/>
                <a:cs typeface="Arial" charset="0"/>
              </a:rPr>
              <a:t>Product Backlog</a:t>
            </a:r>
          </a:p>
        </p:txBody>
      </p:sp>
      <p:grpSp>
        <p:nvGrpSpPr>
          <p:cNvPr id="2" name="Group 27"/>
          <p:cNvGrpSpPr/>
          <p:nvPr/>
        </p:nvGrpSpPr>
        <p:grpSpPr>
          <a:xfrm>
            <a:off x="609600" y="2438400"/>
            <a:ext cx="1097280" cy="3124200"/>
            <a:chOff x="908566" y="2139434"/>
            <a:chExt cx="1097280" cy="3124200"/>
          </a:xfrm>
        </p:grpSpPr>
        <p:sp>
          <p:nvSpPr>
            <p:cNvPr id="62" name="Rounded Rectangle 61"/>
            <p:cNvSpPr/>
            <p:nvPr/>
          </p:nvSpPr>
          <p:spPr bwMode="auto">
            <a:xfrm>
              <a:off x="908566" y="2139434"/>
              <a:ext cx="73152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3" name="Rounded Rectangle 62"/>
            <p:cNvSpPr/>
            <p:nvPr/>
          </p:nvSpPr>
          <p:spPr bwMode="auto">
            <a:xfrm>
              <a:off x="908566" y="2596634"/>
              <a:ext cx="109728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4" name="Rounded Rectangle 63"/>
            <p:cNvSpPr/>
            <p:nvPr/>
          </p:nvSpPr>
          <p:spPr bwMode="auto">
            <a:xfrm>
              <a:off x="908566" y="3511034"/>
              <a:ext cx="4572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5" name="Rounded Rectangle 64"/>
            <p:cNvSpPr/>
            <p:nvPr/>
          </p:nvSpPr>
          <p:spPr bwMode="auto">
            <a:xfrm>
              <a:off x="908566" y="3053834"/>
              <a:ext cx="73152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7" name="Rounded Rectangle 66"/>
            <p:cNvSpPr/>
            <p:nvPr/>
          </p:nvSpPr>
          <p:spPr bwMode="auto">
            <a:xfrm>
              <a:off x="908566" y="4425434"/>
              <a:ext cx="10668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68" name="Rounded Rectangle 67"/>
            <p:cNvSpPr/>
            <p:nvPr/>
          </p:nvSpPr>
          <p:spPr bwMode="auto">
            <a:xfrm>
              <a:off x="908566" y="4882634"/>
              <a:ext cx="2286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sp>
        <p:nvSpPr>
          <p:cNvPr id="29" name="TextBox 28"/>
          <p:cNvSpPr txBox="1"/>
          <p:nvPr/>
        </p:nvSpPr>
        <p:spPr>
          <a:xfrm>
            <a:off x="457200" y="1905000"/>
            <a:ext cx="1600200" cy="369332"/>
          </a:xfrm>
          <a:prstGeom prst="rect">
            <a:avLst/>
          </a:prstGeom>
          <a:noFill/>
        </p:spPr>
        <p:txBody>
          <a:bodyPr wrap="square" rtlCol="0">
            <a:spAutoFit/>
          </a:bodyPr>
          <a:lstStyle/>
          <a:p>
            <a:r>
              <a:rPr lang="en-US" dirty="0" smtClean="0"/>
              <a:t>User Stories</a:t>
            </a:r>
          </a:p>
        </p:txBody>
      </p:sp>
      <p:cxnSp>
        <p:nvCxnSpPr>
          <p:cNvPr id="30" name="Straight Connector 29"/>
          <p:cNvCxnSpPr/>
          <p:nvPr/>
        </p:nvCxnSpPr>
        <p:spPr>
          <a:xfrm>
            <a:off x="533400" y="2286000"/>
            <a:ext cx="20574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bwMode="auto">
          <a:xfrm>
            <a:off x="609600" y="4267200"/>
            <a:ext cx="838200" cy="3810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nvGrpSpPr>
          <p:cNvPr id="3" name="Group 72"/>
          <p:cNvGrpSpPr/>
          <p:nvPr/>
        </p:nvGrpSpPr>
        <p:grpSpPr>
          <a:xfrm>
            <a:off x="1447800" y="2438400"/>
            <a:ext cx="765048" cy="1298448"/>
            <a:chOff x="1447800" y="2438400"/>
            <a:chExt cx="765048" cy="1298448"/>
          </a:xfrm>
        </p:grpSpPr>
        <p:sp>
          <p:nvSpPr>
            <p:cNvPr id="70" name="8-Point Star 69"/>
            <p:cNvSpPr/>
            <p:nvPr/>
          </p:nvSpPr>
          <p:spPr bwMode="auto">
            <a:xfrm>
              <a:off x="1447800" y="24384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3</a:t>
              </a:r>
            </a:p>
          </p:txBody>
        </p:sp>
        <p:sp>
          <p:nvSpPr>
            <p:cNvPr id="71" name="8-Point Star 70"/>
            <p:cNvSpPr/>
            <p:nvPr/>
          </p:nvSpPr>
          <p:spPr bwMode="auto">
            <a:xfrm>
              <a:off x="1828800" y="28956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3</a:t>
              </a:r>
            </a:p>
          </p:txBody>
        </p:sp>
        <p:sp>
          <p:nvSpPr>
            <p:cNvPr id="72" name="8-Point Star 71"/>
            <p:cNvSpPr/>
            <p:nvPr/>
          </p:nvSpPr>
          <p:spPr bwMode="auto">
            <a:xfrm>
              <a:off x="1447800" y="3352800"/>
              <a:ext cx="384048" cy="384048"/>
            </a:xfrm>
            <a:prstGeom prst="star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3</a:t>
              </a:r>
            </a:p>
          </p:txBody>
        </p:sp>
      </p:grpSp>
      <p:grpSp>
        <p:nvGrpSpPr>
          <p:cNvPr id="4" name="Group 27"/>
          <p:cNvGrpSpPr/>
          <p:nvPr/>
        </p:nvGrpSpPr>
        <p:grpSpPr>
          <a:xfrm>
            <a:off x="120134" y="2575560"/>
            <a:ext cx="369332" cy="1805940"/>
            <a:chOff x="120134" y="2438400"/>
            <a:chExt cx="369332" cy="1805940"/>
          </a:xfrm>
        </p:grpSpPr>
        <p:sp>
          <p:nvSpPr>
            <p:cNvPr id="31" name="Right Arrow 30"/>
            <p:cNvSpPr/>
            <p:nvPr/>
          </p:nvSpPr>
          <p:spPr bwMode="auto">
            <a:xfrm rot="16200000">
              <a:off x="30480" y="2560320"/>
              <a:ext cx="548640" cy="304800"/>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3" name="TextBox 32"/>
            <p:cNvSpPr txBox="1"/>
            <p:nvPr/>
          </p:nvSpPr>
          <p:spPr>
            <a:xfrm rot="16200000">
              <a:off x="-228600" y="3526274"/>
              <a:ext cx="1066800" cy="369332"/>
            </a:xfrm>
            <a:prstGeom prst="rect">
              <a:avLst/>
            </a:prstGeom>
            <a:noFill/>
          </p:spPr>
          <p:txBody>
            <a:bodyPr wrap="square" rtlCol="0">
              <a:spAutoFit/>
            </a:bodyPr>
            <a:lstStyle/>
            <a:p>
              <a:pPr algn="ctr"/>
              <a:r>
                <a:rPr lang="en-US" dirty="0" smtClean="0"/>
                <a:t>Priority</a:t>
              </a:r>
            </a:p>
          </p:txBody>
        </p:sp>
      </p:grpSp>
      <p:sp>
        <p:nvSpPr>
          <p:cNvPr id="41" name="Rounded Rectangle 40"/>
          <p:cNvSpPr/>
          <p:nvPr/>
        </p:nvSpPr>
        <p:spPr bwMode="auto">
          <a:xfrm>
            <a:off x="609600" y="4267200"/>
            <a:ext cx="838200" cy="381000"/>
          </a:xfrm>
          <a:prstGeom prst="roundRect">
            <a:avLst/>
          </a:prstGeom>
          <a:solidFill>
            <a:schemeClr val="accent2">
              <a:lumMod val="60000"/>
              <a:lumOff val="4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grpSp>
        <p:nvGrpSpPr>
          <p:cNvPr id="5" name="Group 44"/>
          <p:cNvGrpSpPr/>
          <p:nvPr/>
        </p:nvGrpSpPr>
        <p:grpSpPr>
          <a:xfrm>
            <a:off x="1143000" y="3810000"/>
            <a:ext cx="993648" cy="1298448"/>
            <a:chOff x="1143000" y="3810000"/>
            <a:chExt cx="993648" cy="1298448"/>
          </a:xfrm>
        </p:grpSpPr>
        <p:grpSp>
          <p:nvGrpSpPr>
            <p:cNvPr id="6" name="Group 41"/>
            <p:cNvGrpSpPr/>
            <p:nvPr/>
          </p:nvGrpSpPr>
          <p:grpSpPr>
            <a:xfrm>
              <a:off x="1143000" y="3810000"/>
              <a:ext cx="993648" cy="1298448"/>
              <a:chOff x="1143000" y="3810000"/>
              <a:chExt cx="993648" cy="1298448"/>
            </a:xfrm>
          </p:grpSpPr>
          <p:sp>
            <p:nvSpPr>
              <p:cNvPr id="38" name="8-Point Star 37"/>
              <p:cNvSpPr/>
              <p:nvPr/>
            </p:nvSpPr>
            <p:spPr bwMode="auto">
              <a:xfrm>
                <a:off x="1143000" y="3810000"/>
                <a:ext cx="384048" cy="384048"/>
              </a:xfrm>
              <a:prstGeom prst="star8">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4</a:t>
                </a:r>
              </a:p>
            </p:txBody>
          </p:sp>
          <p:sp>
            <p:nvSpPr>
              <p:cNvPr id="40" name="8-Point Star 39"/>
              <p:cNvSpPr/>
              <p:nvPr/>
            </p:nvSpPr>
            <p:spPr bwMode="auto">
              <a:xfrm>
                <a:off x="1752600" y="4724400"/>
                <a:ext cx="384048" cy="384048"/>
              </a:xfrm>
              <a:prstGeom prst="star8">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4</a:t>
                </a:r>
              </a:p>
            </p:txBody>
          </p:sp>
        </p:grpSp>
        <p:sp>
          <p:nvSpPr>
            <p:cNvPr id="44" name="8-Point Star 43"/>
            <p:cNvSpPr/>
            <p:nvPr/>
          </p:nvSpPr>
          <p:spPr bwMode="auto">
            <a:xfrm>
              <a:off x="1524000" y="4267200"/>
              <a:ext cx="384048" cy="384048"/>
            </a:xfrm>
            <a:prstGeom prst="star8">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4</a:t>
              </a:r>
            </a:p>
          </p:txBody>
        </p:sp>
      </p:grpSp>
      <p:sp>
        <p:nvSpPr>
          <p:cNvPr id="32" name="Rounded Rectangular Callout 31"/>
          <p:cNvSpPr/>
          <p:nvPr/>
        </p:nvSpPr>
        <p:spPr bwMode="auto">
          <a:xfrm>
            <a:off x="2590800" y="1752600"/>
            <a:ext cx="1981200" cy="762000"/>
          </a:xfrm>
          <a:prstGeom prst="wedgeRoundRectCallout">
            <a:avLst>
              <a:gd name="adj1" fmla="val -84972"/>
              <a:gd name="adj2" fmla="val 52497"/>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Sprint 3</a:t>
            </a:r>
          </a:p>
        </p:txBody>
      </p:sp>
      <p:sp>
        <p:nvSpPr>
          <p:cNvPr id="35" name="Rounded Rectangular Callout 34"/>
          <p:cNvSpPr/>
          <p:nvPr/>
        </p:nvSpPr>
        <p:spPr bwMode="auto">
          <a:xfrm>
            <a:off x="2286000" y="3200400"/>
            <a:ext cx="1981200" cy="762000"/>
          </a:xfrm>
          <a:prstGeom prst="wedgeRoundRectCallout">
            <a:avLst>
              <a:gd name="adj1" fmla="val -84972"/>
              <a:gd name="adj2" fmla="val 52497"/>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Sprint 4</a:t>
            </a:r>
          </a:p>
        </p:txBody>
      </p:sp>
      <p:sp>
        <p:nvSpPr>
          <p:cNvPr id="34" name="Rounded Rectangular Callout 33"/>
          <p:cNvSpPr/>
          <p:nvPr/>
        </p:nvSpPr>
        <p:spPr bwMode="auto">
          <a:xfrm>
            <a:off x="2743200" y="3429000"/>
            <a:ext cx="3276600" cy="990600"/>
          </a:xfrm>
          <a:prstGeom prst="wedgeRoundRectCallout">
            <a:avLst>
              <a:gd name="adj1" fmla="val -84413"/>
              <a:gd name="adj2" fmla="val 5300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product owner re-prioritizes the backlog</a:t>
            </a:r>
          </a:p>
        </p:txBody>
      </p:sp>
      <p:sp>
        <p:nvSpPr>
          <p:cNvPr id="43" name="Rounded Rectangular Callout 42"/>
          <p:cNvSpPr/>
          <p:nvPr/>
        </p:nvSpPr>
        <p:spPr bwMode="auto">
          <a:xfrm>
            <a:off x="3048000" y="1219200"/>
            <a:ext cx="3276600" cy="1295400"/>
          </a:xfrm>
          <a:prstGeom prst="wedgeRoundRectCallout">
            <a:avLst>
              <a:gd name="adj1" fmla="val -84972"/>
              <a:gd name="adj2" fmla="val 52497"/>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Stories are planned for completion in  upcoming sprints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1" grpId="0" animBg="1"/>
      <p:bldP spid="32" grpId="0" animBg="1"/>
      <p:bldP spid="35" grpId="0" animBg="1"/>
      <p:bldP spid="34" grpId="0" animBg="1"/>
      <p:bldP spid="43" grpId="0" animBg="1"/>
      <p:bldP spid="4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Managing the Product Backlog</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Application Lifecycle Management with Visual Studio 2010">
  <a:themeElements>
    <a:clrScheme name="Visual Studio">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681888" mc:Ignorable=""/>
      </a:dk2>
      <a:lt2>
        <a:srgbClr xmlns:mc="http://schemas.openxmlformats.org/markup-compatibility/2006" xmlns:a14="http://schemas.microsoft.com/office/drawing/2010/main" val="DEE6F3" mc:Ignorable=""/>
      </a:lt2>
      <a:accent1>
        <a:srgbClr xmlns:mc="http://schemas.openxmlformats.org/markup-compatibility/2006" xmlns:a14="http://schemas.microsoft.com/office/drawing/2010/main" val="0FA1B8" mc:Ignorable=""/>
      </a:accent1>
      <a:accent2>
        <a:srgbClr xmlns:mc="http://schemas.openxmlformats.org/markup-compatibility/2006" xmlns:a14="http://schemas.microsoft.com/office/drawing/2010/main" val="056CB6" mc:Ignorable=""/>
      </a:accent2>
      <a:accent3>
        <a:srgbClr xmlns:mc="http://schemas.openxmlformats.org/markup-compatibility/2006" xmlns:a14="http://schemas.microsoft.com/office/drawing/2010/main" val="681888" mc:Ignorable=""/>
      </a:accent3>
      <a:accent4>
        <a:srgbClr xmlns:mc="http://schemas.openxmlformats.org/markup-compatibility/2006" xmlns:a14="http://schemas.microsoft.com/office/drawing/2010/main" val="260859" mc:Ignorable=""/>
      </a:accent4>
      <a:accent5>
        <a:srgbClr xmlns:mc="http://schemas.openxmlformats.org/markup-compatibility/2006" xmlns:a14="http://schemas.microsoft.com/office/drawing/2010/main" val="DEE6F3" mc:Ignorable=""/>
      </a:accent5>
      <a:accent6>
        <a:srgbClr xmlns:mc="http://schemas.openxmlformats.org/markup-compatibility/2006" xmlns:a14="http://schemas.microsoft.com/office/drawing/2010/main" val="525051" mc:Ignorable=""/>
      </a:accent6>
      <a:hlink>
        <a:srgbClr xmlns:mc="http://schemas.openxmlformats.org/markup-compatibility/2006" xmlns:a14="http://schemas.microsoft.com/office/drawing/2010/main" val="979596" mc:Ignorable=""/>
      </a:hlink>
      <a:folHlink>
        <a:srgbClr xmlns:mc="http://schemas.openxmlformats.org/markup-compatibility/2006" xmlns:a14="http://schemas.microsoft.com/office/drawing/2010/main" val="979596" mc:Ignorable=""/>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sz="2400" dirty="0"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late">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050595" mc:Ignorable=""/>
      </a:dk2>
      <a:lt2>
        <a:srgbClr xmlns:mc="http://schemas.openxmlformats.org/markup-compatibility/2006" xmlns:a14="http://schemas.microsoft.com/office/drawing/2010/main" val="FFFFFF" mc:Ignorable=""/>
      </a:lt2>
      <a:accent1>
        <a:srgbClr xmlns:mc="http://schemas.openxmlformats.org/markup-compatibility/2006" xmlns:a14="http://schemas.microsoft.com/office/drawing/2010/main" val="FFC000" mc:Ignorable=""/>
      </a:accent1>
      <a:accent2>
        <a:srgbClr xmlns:mc="http://schemas.openxmlformats.org/markup-compatibility/2006" xmlns:a14="http://schemas.microsoft.com/office/drawing/2010/main" val="3497AE" mc:Ignorable=""/>
      </a:accent2>
      <a:accent3>
        <a:srgbClr xmlns:mc="http://schemas.openxmlformats.org/markup-compatibility/2006" xmlns:a14="http://schemas.microsoft.com/office/drawing/2010/main" val="DF8045" mc:Ignorable=""/>
      </a:accent3>
      <a:accent4>
        <a:srgbClr xmlns:mc="http://schemas.openxmlformats.org/markup-compatibility/2006" xmlns:a14="http://schemas.microsoft.com/office/drawing/2010/main" val="7DCC2E" mc:Ignorable=""/>
      </a:accent4>
      <a:accent5>
        <a:srgbClr xmlns:mc="http://schemas.openxmlformats.org/markup-compatibility/2006" xmlns:a14="http://schemas.microsoft.com/office/drawing/2010/main" val="FF9929" mc:Ignorable=""/>
      </a:accent5>
      <a:accent6>
        <a:srgbClr xmlns:mc="http://schemas.openxmlformats.org/markup-compatibility/2006" xmlns:a14="http://schemas.microsoft.com/office/drawing/2010/main" val="7D3DA1" mc:Ignorable=""/>
      </a:accent6>
      <a:hlink>
        <a:srgbClr xmlns:mc="http://schemas.openxmlformats.org/markup-compatibility/2006" xmlns:a14="http://schemas.microsoft.com/office/drawing/2010/main" val="F3EB4F" mc:Ignorable=""/>
      </a:hlink>
      <a:folHlink>
        <a:srgbClr xmlns:mc="http://schemas.openxmlformats.org/markup-compatibility/2006" xmlns:a14="http://schemas.microsoft.com/office/drawing/2010/main" val="7DDDFF" mc:Ignorable=""/>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35000"/>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35000"/>
              </a:srgbClr>
            </a:outerShdw>
          </a:effectLst>
        </a:effectStyle>
        <a:effectStyle>
          <a:effectLst>
            <a:outerShdw blurRad="63500" dist="38100" dir="5400000" rotWithShape="0">
              <a:srgbClr xmlns:mc="http://schemas.openxmlformats.org/markup-compatibility/2006" xmlns:a14="http://schemas.microsoft.com/office/drawing/2010/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10/main" val="1F497D" mc:Ignorable=""/>
      </a:dk2>
      <a:lt2>
        <a:srgbClr xmlns:mc="http://schemas.openxmlformats.org/markup-compatibility/2006" xmlns:a14="http://schemas.microsoft.com/office/drawing/2010/main" val="EEECE1" mc:Ignorable=""/>
      </a:lt2>
      <a:accent1>
        <a:srgbClr xmlns:mc="http://schemas.openxmlformats.org/markup-compatibility/2006" xmlns:a14="http://schemas.microsoft.com/office/drawing/2010/main" val="4F81BD" mc:Ignorable=""/>
      </a:accent1>
      <a:accent2>
        <a:srgbClr xmlns:mc="http://schemas.openxmlformats.org/markup-compatibility/2006" xmlns:a14="http://schemas.microsoft.com/office/drawing/2010/main" val="C0504D" mc:Ignorable=""/>
      </a:accent2>
      <a:accent3>
        <a:srgbClr xmlns:mc="http://schemas.openxmlformats.org/markup-compatibility/2006" xmlns:a14="http://schemas.microsoft.com/office/drawing/2010/main" val="9BBB59" mc:Ignorable=""/>
      </a:accent3>
      <a:accent4>
        <a:srgbClr xmlns:mc="http://schemas.openxmlformats.org/markup-compatibility/2006" xmlns:a14="http://schemas.microsoft.com/office/drawing/2010/main" val="8064A2" mc:Ignorable=""/>
      </a:accent4>
      <a:accent5>
        <a:srgbClr xmlns:mc="http://schemas.openxmlformats.org/markup-compatibility/2006" xmlns:a14="http://schemas.microsoft.com/office/drawing/2010/main" val="4BACC6" mc:Ignorable=""/>
      </a:accent5>
      <a:accent6>
        <a:srgbClr xmlns:mc="http://schemas.openxmlformats.org/markup-compatibility/2006" xmlns:a14="http://schemas.microsoft.com/office/drawing/2010/main" val="F79646" mc:Ignorable=""/>
      </a:accent6>
      <a:hlink>
        <a:srgbClr xmlns:mc="http://schemas.openxmlformats.org/markup-compatibility/2006" xmlns:a14="http://schemas.microsoft.com/office/drawing/2010/main" val="0000FF" mc:Ignorable=""/>
      </a:hlink>
      <a:folHlink>
        <a:srgbClr xmlns:mc="http://schemas.openxmlformats.org/markup-compatibility/2006" xmlns:a14="http://schemas.microsoft.com/office/drawing/2010/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10/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10/main" val="1F497D" mc:Ignorable=""/>
      </a:dk2>
      <a:lt2>
        <a:srgbClr xmlns:mc="http://schemas.openxmlformats.org/markup-compatibility/2006" xmlns:a14="http://schemas.microsoft.com/office/drawing/2010/main" val="EEECE1" mc:Ignorable=""/>
      </a:lt2>
      <a:accent1>
        <a:srgbClr xmlns:mc="http://schemas.openxmlformats.org/markup-compatibility/2006" xmlns:a14="http://schemas.microsoft.com/office/drawing/2010/main" val="4F81BD" mc:Ignorable=""/>
      </a:accent1>
      <a:accent2>
        <a:srgbClr xmlns:mc="http://schemas.openxmlformats.org/markup-compatibility/2006" xmlns:a14="http://schemas.microsoft.com/office/drawing/2010/main" val="C0504D" mc:Ignorable=""/>
      </a:accent2>
      <a:accent3>
        <a:srgbClr xmlns:mc="http://schemas.openxmlformats.org/markup-compatibility/2006" xmlns:a14="http://schemas.microsoft.com/office/drawing/2010/main" val="9BBB59" mc:Ignorable=""/>
      </a:accent3>
      <a:accent4>
        <a:srgbClr xmlns:mc="http://schemas.openxmlformats.org/markup-compatibility/2006" xmlns:a14="http://schemas.microsoft.com/office/drawing/2010/main" val="8064A2" mc:Ignorable=""/>
      </a:accent4>
      <a:accent5>
        <a:srgbClr xmlns:mc="http://schemas.openxmlformats.org/markup-compatibility/2006" xmlns:a14="http://schemas.microsoft.com/office/drawing/2010/main" val="4BACC6" mc:Ignorable=""/>
      </a:accent5>
      <a:accent6>
        <a:srgbClr xmlns:mc="http://schemas.openxmlformats.org/markup-compatibility/2006" xmlns:a14="http://schemas.microsoft.com/office/drawing/2010/main" val="F79646" mc:Ignorable=""/>
      </a:accent6>
      <a:hlink>
        <a:srgbClr xmlns:mc="http://schemas.openxmlformats.org/markup-compatibility/2006" xmlns:a14="http://schemas.microsoft.com/office/drawing/2010/main" val="0000FF" mc:Ignorable=""/>
      </a:hlink>
      <a:folHlink>
        <a:srgbClr xmlns:mc="http://schemas.openxmlformats.org/markup-compatibility/2006" xmlns:a14="http://schemas.microsoft.com/office/drawing/2010/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10/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Application Lifecycle Management with Visual Studio 2010</Template>
  <TotalTime>59</TotalTime>
  <Words>1997</Words>
  <Application>Microsoft Office PowerPoint</Application>
  <PresentationFormat>On-screen Show (4:3)</PresentationFormat>
  <Paragraphs>331</Paragraphs>
  <Slides>54</Slides>
  <Notes>23</Notes>
  <HiddenSlides>0</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Application Lifecycle Management with Visual Studio 2010</vt:lpstr>
      <vt:lpstr>White with Consolas font for code slides</vt:lpstr>
      <vt:lpstr>Application Lifecycle Management with Visual Studio 2010</vt:lpstr>
      <vt:lpstr>Visual Studio 2010 Pillars of Application Lifecycle Management</vt:lpstr>
      <vt:lpstr>Business Alignment</vt:lpstr>
      <vt:lpstr>Top-to-bottom Traceability</vt:lpstr>
      <vt:lpstr>Agenda</vt:lpstr>
      <vt:lpstr>How do you Plan the Project?</vt:lpstr>
      <vt:lpstr>Planning the Project</vt:lpstr>
      <vt:lpstr>Planning the Project</vt:lpstr>
      <vt:lpstr>Managing the Product Backlog</vt:lpstr>
      <vt:lpstr>Product Backlog in TFS 2010 </vt:lpstr>
      <vt:lpstr>Product Backlog</vt:lpstr>
      <vt:lpstr>Product Backlog</vt:lpstr>
      <vt:lpstr>Product Backlog</vt:lpstr>
      <vt:lpstr>Product Backlog</vt:lpstr>
      <vt:lpstr>Product Backlog</vt:lpstr>
      <vt:lpstr>Product Backlog Workbook</vt:lpstr>
      <vt:lpstr>Product Backlog Workbook</vt:lpstr>
      <vt:lpstr>Agenda</vt:lpstr>
      <vt:lpstr>What is Sprint Planning?</vt:lpstr>
      <vt:lpstr>Planning a Sprint</vt:lpstr>
      <vt:lpstr>Planning a Sprint</vt:lpstr>
      <vt:lpstr>Demo: Sprint Planning</vt:lpstr>
      <vt:lpstr>Agenda</vt:lpstr>
      <vt:lpstr>Running a Sprint</vt:lpstr>
      <vt:lpstr>Running a Sprint</vt:lpstr>
      <vt:lpstr>Updating Tasks</vt:lpstr>
      <vt:lpstr>Updating Tasks</vt:lpstr>
      <vt:lpstr>Updating Tasks</vt:lpstr>
      <vt:lpstr>Updating Tasks</vt:lpstr>
      <vt:lpstr>Updating Tasks</vt:lpstr>
      <vt:lpstr>Updating Tasks</vt:lpstr>
      <vt:lpstr>Updating Tasks</vt:lpstr>
      <vt:lpstr>Tracking Progress</vt:lpstr>
      <vt:lpstr>Tracking Progress</vt:lpstr>
      <vt:lpstr>Tracking Progress</vt:lpstr>
      <vt:lpstr>Tracking Progress</vt:lpstr>
      <vt:lpstr>Tracking Progress</vt:lpstr>
      <vt:lpstr>Tracking Progress</vt:lpstr>
      <vt:lpstr>Retrospective</vt:lpstr>
      <vt:lpstr>Agenda</vt:lpstr>
      <vt:lpstr>Testing and Application Quality</vt:lpstr>
      <vt:lpstr>PowerPoint Presentation</vt:lpstr>
      <vt:lpstr>PowerPoint Presentation</vt:lpstr>
      <vt:lpstr>PowerPoint Presentation</vt:lpstr>
      <vt:lpstr>Push Quality Upstream</vt:lpstr>
      <vt:lpstr>Tester Segmentation</vt:lpstr>
      <vt:lpstr>PowerPoint Presentation</vt:lpstr>
      <vt:lpstr>Test Architecture and Developer/Tester Workflow</vt:lpstr>
      <vt:lpstr>Visual Studio 2010 Pillars of Application Lifecycle Management</vt:lpstr>
      <vt:lpstr>The Future</vt:lpstr>
      <vt:lpstr>PowerPoint Presentation</vt:lpstr>
      <vt:lpstr>PowerPoint Presentation</vt:lpstr>
      <vt:lpstr>PowerPoint Presentation</vt:lpstr>
      <vt:lpstr>PowerPoint Presentation</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Lifecycle Management with Visual Studio 2010</dc:title>
  <dc:subject>&lt;Event Name Here&gt;</dc:subject>
  <dc:creator>Brian Keller</dc:creator>
  <dc:description>Template: Claire Hoover, Silver Fox Productions
Formatting:
Event Date:
Event Location:
Audience Type: Internal and External</dc:description>
  <cp:lastModifiedBy>Cuong</cp:lastModifiedBy>
  <cp:revision>9</cp:revision>
  <dcterms:created xsi:type="dcterms:W3CDTF">2009-11-05T03:01:51Z</dcterms:created>
  <dcterms:modified xsi:type="dcterms:W3CDTF">2010-03-19T10:28:59Z</dcterms:modified>
</cp:coreProperties>
</file>